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4" r:id="rId6"/>
    <p:sldId id="260" r:id="rId7"/>
    <p:sldId id="262" r:id="rId8"/>
    <p:sldId id="261" r:id="rId9"/>
    <p:sldId id="265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996633"/>
    <a:srgbClr val="8000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83315-E241-4F7A-8D5A-2F38895DB03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E1C91-4DE7-4D83-8D99-D63A9DE10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895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E1C91-4DE7-4D83-8D99-D63A9DE1017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2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4BB8-E227-4A9B-9705-2A0D01925263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D85F-2CA7-4EDC-82F6-C50856560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35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4BB8-E227-4A9B-9705-2A0D01925263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D85F-2CA7-4EDC-82F6-C50856560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6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4BB8-E227-4A9B-9705-2A0D01925263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D85F-2CA7-4EDC-82F6-C50856560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81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4BB8-E227-4A9B-9705-2A0D01925263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D85F-2CA7-4EDC-82F6-C50856560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94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4BB8-E227-4A9B-9705-2A0D01925263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D85F-2CA7-4EDC-82F6-C50856560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11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4BB8-E227-4A9B-9705-2A0D01925263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D85F-2CA7-4EDC-82F6-C50856560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7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4BB8-E227-4A9B-9705-2A0D01925263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D85F-2CA7-4EDC-82F6-C50856560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83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4BB8-E227-4A9B-9705-2A0D01925263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D85F-2CA7-4EDC-82F6-C50856560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15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4BB8-E227-4A9B-9705-2A0D01925263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D85F-2CA7-4EDC-82F6-C50856560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12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4BB8-E227-4A9B-9705-2A0D01925263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D85F-2CA7-4EDC-82F6-C50856560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83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4BB8-E227-4A9B-9705-2A0D01925263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D85F-2CA7-4EDC-82F6-C50856560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61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14BB8-E227-4A9B-9705-2A0D01925263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ED85F-2CA7-4EDC-82F6-C50856560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64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llwhitebackground.com/images/6/Presentation-Powerpoint-Background-Free-Pi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534" cy="685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060490"/>
            <a:ext cx="7772400" cy="273630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Сетевой проект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«Развитие культуры проектного управления  в условиях реализации Национального проекта «Образование»»</a:t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Авторский проект </a:t>
            </a:r>
            <a:r>
              <a:rPr lang="ru-RU" sz="2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«Создание </a:t>
            </a:r>
            <a:r>
              <a:rPr lang="ru-RU" sz="27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модели управленческой деятельности по координации взаимодействия педагогов </a:t>
            </a:r>
            <a:br>
              <a:rPr lang="ru-RU" sz="27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родителями детей раннего возраста, не посещающих ДОУ, </a:t>
            </a:r>
            <a:r>
              <a:rPr lang="ru-RU" sz="2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7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условиях </a:t>
            </a:r>
            <a:r>
              <a:rPr lang="ru-RU" sz="2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консультационного </a:t>
            </a:r>
            <a:r>
              <a:rPr lang="ru-RU" sz="27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пункта</a:t>
            </a:r>
            <a:r>
              <a:rPr lang="ru-RU" sz="2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9359" y="5445224"/>
            <a:ext cx="7144816" cy="1080120"/>
          </a:xfrm>
        </p:spPr>
        <p:txBody>
          <a:bodyPr>
            <a:noAutofit/>
          </a:bodyPr>
          <a:lstStyle/>
          <a:p>
            <a:pPr algn="l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проекта</a:t>
            </a:r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Заведующий МДОУ: Пилипец 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Ирина Анатольевна</a:t>
            </a:r>
          </a:p>
          <a:p>
            <a:pPr algn="l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Проектная команда:</a:t>
            </a:r>
            <a:endParaRPr lang="ru-RU" sz="11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воспитатель: Пришвина Наталья Валентиновна</a:t>
            </a:r>
          </a:p>
          <a:p>
            <a:pPr algn="l"/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Педагог-психолог:  Тимофеева Мария Витальевна</a:t>
            </a:r>
          </a:p>
          <a:p>
            <a:pPr algn="l"/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Научный </a:t>
            </a:r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руководитель-консультант: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Захарова 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Татьяна Николаевна, </a:t>
            </a:r>
            <a:r>
              <a:rPr lang="ru-RU" sz="11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кан.пед.наук</a:t>
            </a:r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доцент КДО ГАУ ДПО ЯО ИРО</a:t>
            </a:r>
          </a:p>
          <a:p>
            <a:pPr algn="l"/>
            <a:endParaRPr lang="ru-RU" sz="11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60648"/>
            <a:ext cx="47525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№ 40»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06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1" b="3387"/>
          <a:stretch/>
        </p:blipFill>
        <p:spPr bwMode="auto">
          <a:xfrm>
            <a:off x="755576" y="-27384"/>
            <a:ext cx="8387024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ПРОДУКТЫ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340768"/>
            <a:ext cx="6923112" cy="4785395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по теме проекта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Методическая разработка «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модели управленческой деятельности по координации взаимодействия педагогов с родителями детей раннего возраста не посещающих ДОУ, в условиях консультационного пункта»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Методический пакет (новые разработки – сценарии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нетрадиционных форм работы с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семьей;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флешки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подборка картотек интересных заданий, игр и упражнений по возрастам)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Реестр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данных социокультурных организаций и объединений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муниципалитета, оказывающих широкий спектр услуг по развитию детей раннего возраста.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65" b="3387"/>
          <a:stretch/>
        </p:blipFill>
        <p:spPr bwMode="auto">
          <a:xfrm>
            <a:off x="-36512" y="-27384"/>
            <a:ext cx="990601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Documents and Settings\Admin\Рабочий стол\130494970_5916975_3458ac330e1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t="21455" r="55971" b="42068"/>
          <a:stretch/>
        </p:blipFill>
        <p:spPr bwMode="auto">
          <a:xfrm>
            <a:off x="1691680" y="4725144"/>
            <a:ext cx="370091" cy="3467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Admin\Рабочий стол\130494970_5916975_3458ac330e1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t="21455" r="55971" b="42068"/>
          <a:stretch/>
        </p:blipFill>
        <p:spPr bwMode="auto">
          <a:xfrm>
            <a:off x="1691678" y="3415308"/>
            <a:ext cx="370091" cy="3467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 and Settings\Admin\Рабочий стол\130494970_5916975_3458ac330e1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t="21455" r="55971" b="42068"/>
          <a:stretch/>
        </p:blipFill>
        <p:spPr bwMode="auto">
          <a:xfrm>
            <a:off x="1691679" y="1844824"/>
            <a:ext cx="370091" cy="3467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Documents and Settings\Admin\Рабочий стол\130494970_5916975_3458ac330e1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t="21455" r="55971" b="42068"/>
          <a:stretch/>
        </p:blipFill>
        <p:spPr bwMode="auto">
          <a:xfrm>
            <a:off x="1691680" y="1412776"/>
            <a:ext cx="370091" cy="3467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563888" y="1124744"/>
            <a:ext cx="5040560" cy="0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29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1" b="3387"/>
          <a:stretch/>
        </p:blipFill>
        <p:spPr bwMode="auto">
          <a:xfrm>
            <a:off x="755576" y="-27384"/>
            <a:ext cx="8387024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Распространение продуктов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999381"/>
            <a:ext cx="6923112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поддержки семей, имеющих детей, предполагается представить педагогической общественности в ходе просветительских мероприятий МСО г. Ярославля, а также через публикацию на сайте ДОУ в сети Интернет.</a:t>
            </a: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65" b="3387"/>
          <a:stretch/>
        </p:blipFill>
        <p:spPr bwMode="auto">
          <a:xfrm>
            <a:off x="-36512" y="-27384"/>
            <a:ext cx="990601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Documents and Settings\Admin\Рабочий стол\130494970_5916975_3458ac330e1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8" t="62401" r="18164"/>
          <a:stretch/>
        </p:blipFill>
        <p:spPr bwMode="auto">
          <a:xfrm>
            <a:off x="1457030" y="2130383"/>
            <a:ext cx="576064" cy="5785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699792" y="1196752"/>
            <a:ext cx="5904656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699792" y="1340768"/>
            <a:ext cx="5904656" cy="0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Documents and Settings\Admin\Рабочий стол\130494970_5916975_3458ac330e1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81127"/>
            <a:ext cx="2448949" cy="214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57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1" b="3387"/>
          <a:stretch/>
        </p:blipFill>
        <p:spPr bwMode="auto">
          <a:xfrm>
            <a:off x="755576" y="-27384"/>
            <a:ext cx="8387024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785" y="274638"/>
            <a:ext cx="7732711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759" y="1711349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65" b="3387"/>
          <a:stretch/>
        </p:blipFill>
        <p:spPr bwMode="auto">
          <a:xfrm>
            <a:off x="-36512" y="-27384"/>
            <a:ext cx="990601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68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7"/>
          <a:stretch/>
        </p:blipFill>
        <p:spPr bwMode="auto">
          <a:xfrm>
            <a:off x="-1" y="-27384"/>
            <a:ext cx="9142601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778098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b="1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600200"/>
            <a:ext cx="6131024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сегодняшний день выделяется ряд социальных проблем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родительской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в вопросах воспитания и обучения детей раннего возраста;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детей организованным дошкольным образованием; 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осведомленность родителей в вопросах оказания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консультационной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семьям детей, получающих дошкольное образование в семье;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детей с ограниченными возможностями здоровья.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s://lh6.googleusercontent.com/proxy/xgR47dL9audIF74TQKDmKMGmEBT88L59bpvXHpjPQeVaJQDqFO5tDlz0UUNH0zRLNjPA2qhQSDM4-DnXSdySUumj-BfBOKhTPeRjgzu16B6oN-WjeZN0JeLK00mAaENTK9SNEFe_MrpTub3bDfkmd639Pgo=s0-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64088" y="1052736"/>
            <a:ext cx="338437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364088" y="1196752"/>
            <a:ext cx="3384376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69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1" b="3387"/>
          <a:stretch/>
        </p:blipFill>
        <p:spPr bwMode="auto">
          <a:xfrm>
            <a:off x="747873" y="0"/>
            <a:ext cx="8387024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994122"/>
          </a:xfrm>
        </p:spPr>
        <p:txBody>
          <a:bodyPr>
            <a:noAutofit/>
          </a:bodyPr>
          <a:lstStyle/>
          <a:p>
            <a:pPr algn="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Стратегическая цель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3789040"/>
            <a:ext cx="6475412" cy="2769171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ru-RU" sz="4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Конкретная цель</a:t>
            </a:r>
          </a:p>
          <a:p>
            <a:pPr marL="0" indent="0" algn="r">
              <a:buNone/>
            </a:pP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9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Создание модели управленческой деятельности по координации взаимодействия детского сада и семьи в условиях консультационного пункта для оперативного и адресного оказания помощи родителям детей, не посещающих детский сад в вопросах воспитания и развития ребенка раннего возраста, используя потенциал сетевых партнеров ДОУ.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340768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организационно-управленческой, социально-педагогической, материально-технической базы по обеспечению качества взаимодействия ДОУ и семьи для оперативного и адресного оказания помощи родителям детей, не посещающих детский сад в вопросах воспитания и развития ребенка раннего возраста.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65" b="3387"/>
          <a:stretch/>
        </p:blipFill>
        <p:spPr bwMode="auto">
          <a:xfrm>
            <a:off x="-36512" y="-27384"/>
            <a:ext cx="990601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Documents and Settings\Admin\Рабочий стол\130494970_5916975_3458ac330e1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5" t="21244" r="55921" b="40798"/>
          <a:stretch/>
        </p:blipFill>
        <p:spPr bwMode="auto">
          <a:xfrm>
            <a:off x="1453352" y="1340768"/>
            <a:ext cx="567336" cy="5760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Admin\Рабочий стол\130494970_5916975_3458ac330e1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6" t="62153" r="17645"/>
          <a:stretch/>
        </p:blipFill>
        <p:spPr bwMode="auto">
          <a:xfrm>
            <a:off x="1547664" y="4725144"/>
            <a:ext cx="576064" cy="5775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707904" y="1196752"/>
            <a:ext cx="4896544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941385" y="4581128"/>
            <a:ext cx="3735071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55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1" b="3387"/>
          <a:stretch/>
        </p:blipFill>
        <p:spPr bwMode="auto">
          <a:xfrm>
            <a:off x="755576" y="-27384"/>
            <a:ext cx="8387024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44624"/>
            <a:ext cx="5266928" cy="994122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4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96752"/>
            <a:ext cx="7416824" cy="4929411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локальную нормативно-правовую основу деятельности консультационного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пункта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Представить последовательность работы с родителями в рамках консультационного пункта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Определить наиболее эффективные форматы сотрудничества с родителями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Определить механизм поиска сетевых партнеров консультационного пункта, учитывая вариативные запросы родителей и специфику микрорайона.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положительный имидж консультационного пункта, в целях привлечения большего количества родителей.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Закрепить консультационный пункт, как структурное подразделение ДОУ.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65" b="3387"/>
          <a:stretch/>
        </p:blipFill>
        <p:spPr bwMode="auto">
          <a:xfrm>
            <a:off x="-36512" y="-27384"/>
            <a:ext cx="990601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Documents and Settings\Admin\Рабочий стол\130494970_5916975_3458ac330e1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0" t="48407" r="43004" b="36558"/>
          <a:stretch/>
        </p:blipFill>
        <p:spPr bwMode="auto">
          <a:xfrm>
            <a:off x="1187624" y="1268760"/>
            <a:ext cx="221650" cy="2160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Documents and Settings\Admin\Рабочий стол\130494970_5916975_3458ac330e1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0" t="48407" r="43004" b="36558"/>
          <a:stretch/>
        </p:blipFill>
        <p:spPr bwMode="auto">
          <a:xfrm>
            <a:off x="1187624" y="1988840"/>
            <a:ext cx="221650" cy="2160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Admin\Рабочий стол\130494970_5916975_3458ac330e1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0" t="48407" r="43004" b="36558"/>
          <a:stretch/>
        </p:blipFill>
        <p:spPr bwMode="auto">
          <a:xfrm>
            <a:off x="1209723" y="2780928"/>
            <a:ext cx="221650" cy="2160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Documents and Settings\Admin\Рабочий стол\130494970_5916975_3458ac330e1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0" t="48407" r="43004" b="36558"/>
          <a:stretch/>
        </p:blipFill>
        <p:spPr bwMode="auto">
          <a:xfrm>
            <a:off x="1187624" y="3573016"/>
            <a:ext cx="221650" cy="2160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Documents and Settings\Admin\Рабочий стол\130494970_5916975_3458ac330e1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0" t="48407" r="43004" b="36558"/>
          <a:stretch/>
        </p:blipFill>
        <p:spPr bwMode="auto">
          <a:xfrm>
            <a:off x="1218822" y="4581128"/>
            <a:ext cx="221650" cy="2160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Documents and Settings\Admin\Рабочий стол\130494970_5916975_3458ac330e1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0" t="48407" r="43004" b="36558"/>
          <a:stretch/>
        </p:blipFill>
        <p:spPr bwMode="auto">
          <a:xfrm>
            <a:off x="1219248" y="5301208"/>
            <a:ext cx="221650" cy="2160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5796136" y="1052736"/>
            <a:ext cx="2520280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084168" y="908720"/>
            <a:ext cx="2232248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7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1" b="3387"/>
          <a:stretch/>
        </p:blipFill>
        <p:spPr bwMode="auto">
          <a:xfrm>
            <a:off x="749336" y="-27384"/>
            <a:ext cx="8387024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0D7403-3F51-4CA9-A193-3B8902C2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173" y="332656"/>
            <a:ext cx="5815558" cy="647749"/>
          </a:xfrm>
        </p:spPr>
        <p:txBody>
          <a:bodyPr>
            <a:noAutofit/>
          </a:bodyPr>
          <a:lstStyle/>
          <a:p>
            <a:pPr algn="r"/>
            <a:r>
              <a:rPr lang="ru-RU" sz="32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3200" b="1" u="sng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налитические мероприятия </a:t>
            </a:r>
            <a:endParaRPr lang="ru-RU" sz="3200" b="1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65" b="3387"/>
          <a:stretch/>
        </p:blipFill>
        <p:spPr bwMode="auto">
          <a:xfrm>
            <a:off x="-36512" y="-27384"/>
            <a:ext cx="990601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3208" y="1568986"/>
            <a:ext cx="6511240" cy="707886"/>
          </a:xfrm>
          <a:prstGeom prst="rect">
            <a:avLst/>
          </a:prstGeom>
          <a:solidFill>
            <a:srgbClr val="FFCC66">
              <a:alpha val="40000"/>
            </a:srgbClr>
          </a:solidFill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Изучение федерального и регионального проектов «Поддержка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семей,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имеющих детей»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3208" y="2812866"/>
            <a:ext cx="6511240" cy="400110"/>
          </a:xfrm>
          <a:prstGeom prst="rect">
            <a:avLst/>
          </a:prstGeom>
          <a:solidFill>
            <a:srgbClr val="FFCC66">
              <a:alpha val="40000"/>
            </a:srgbClr>
          </a:solidFill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Анализ кадрового состава педагогов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3208" y="3885884"/>
            <a:ext cx="6511240" cy="707886"/>
          </a:xfrm>
          <a:prstGeom prst="rect">
            <a:avLst/>
          </a:prstGeom>
          <a:solidFill>
            <a:srgbClr val="FFCC66">
              <a:alpha val="40000"/>
            </a:srgbClr>
          </a:solidFill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Мониторинг востребованности родителей в услугах по поддержке семей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3208" y="5229200"/>
            <a:ext cx="6511240" cy="400110"/>
          </a:xfrm>
          <a:prstGeom prst="rect">
            <a:avLst/>
          </a:prstGeom>
          <a:solidFill>
            <a:srgbClr val="FFCC66">
              <a:alpha val="40000"/>
            </a:srgbClr>
          </a:solidFill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Анализ материально-технической базы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093208" y="2420888"/>
            <a:ext cx="6511240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093208" y="2564904"/>
            <a:ext cx="651124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093208" y="3429000"/>
            <a:ext cx="651124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093208" y="4797152"/>
            <a:ext cx="651124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093208" y="5877272"/>
            <a:ext cx="651124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093208" y="4675906"/>
            <a:ext cx="6511240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093208" y="3311202"/>
            <a:ext cx="6511240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093208" y="5733256"/>
            <a:ext cx="6511240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 descr="C:\Documents and Settings\Admin\Рабочий стол\130494970_5916975_3458ac330e1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t="22375" r="55985" b="41202"/>
          <a:stretch/>
        </p:blipFill>
        <p:spPr bwMode="auto">
          <a:xfrm>
            <a:off x="1567620" y="1556792"/>
            <a:ext cx="844140" cy="8640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Documents and Settings\Admin\Рабочий стол\130494970_5916975_3458ac330e1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8" t="62401" r="18164"/>
          <a:stretch/>
        </p:blipFill>
        <p:spPr bwMode="auto">
          <a:xfrm>
            <a:off x="1619672" y="2719785"/>
            <a:ext cx="706183" cy="7092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Documents and Settings\Admin\Рабочий стол\130494970_5916975_3458ac330e1c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50" r="77735" b="19985"/>
          <a:stretch/>
        </p:blipFill>
        <p:spPr bwMode="auto">
          <a:xfrm>
            <a:off x="1619673" y="3885884"/>
            <a:ext cx="792088" cy="79711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Documents and Settings\Admin\Рабочий стол\130494970_5916975_3458ac330e1c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77723" r="72305" b="5968"/>
          <a:stretch/>
        </p:blipFill>
        <p:spPr bwMode="auto">
          <a:xfrm>
            <a:off x="1691680" y="5114929"/>
            <a:ext cx="701565" cy="73497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1" b="3387"/>
          <a:stretch/>
        </p:blipFill>
        <p:spPr bwMode="auto">
          <a:xfrm>
            <a:off x="755576" y="-27384"/>
            <a:ext cx="8387024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294" y="14287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 в рамках реализации проекта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240676" y="1236811"/>
            <a:ext cx="7416824" cy="5167462"/>
            <a:chOff x="630" y="2790"/>
            <a:chExt cx="9891" cy="610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630" y="2790"/>
              <a:ext cx="9884" cy="585"/>
            </a:xfrm>
            <a:prstGeom prst="rect">
              <a:avLst/>
            </a:prstGeom>
            <a:grpFill/>
            <a:ln w="19050">
              <a:solidFill>
                <a:srgbClr val="365F9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F243E"/>
                  </a:solidFill>
                  <a:effectLst/>
                  <a:latin typeface="Times New Roman" pitchFamily="18" charset="0"/>
                </a:rPr>
                <a:t>Формирование запроса на оказание услуги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630" y="3975"/>
              <a:ext cx="5670" cy="787"/>
            </a:xfrm>
            <a:prstGeom prst="rect">
              <a:avLst/>
            </a:prstGeom>
            <a:grpFill/>
            <a:ln w="19050">
              <a:solidFill>
                <a:srgbClr val="6224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rgbClr val="632423"/>
                  </a:solidFill>
                  <a:effectLst/>
                  <a:latin typeface="Times New Roman" pitchFamily="18" charset="0"/>
                </a:rPr>
                <a:t>Достаточные ресурсы для оказания услуги в ДОУ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7035" y="3992"/>
              <a:ext cx="3486" cy="787"/>
            </a:xfrm>
            <a:prstGeom prst="rect">
              <a:avLst/>
            </a:prstGeom>
            <a:grpFill/>
            <a:ln w="19050">
              <a:solidFill>
                <a:srgbClr val="6224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rgbClr val="632423"/>
                  </a:solidFill>
                  <a:effectLst/>
                  <a:latin typeface="Times New Roman" pitchFamily="18" charset="0"/>
                </a:rPr>
                <a:t>Ограниченные ресурсы для оказания услуги в ДОУ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637" y="5400"/>
              <a:ext cx="2513" cy="2610"/>
            </a:xfrm>
            <a:prstGeom prst="rect">
              <a:avLst/>
            </a:prstGeom>
            <a:grpFill/>
            <a:ln w="19050">
              <a:solidFill>
                <a:srgbClr val="4E612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rgbClr val="4F6228"/>
                  </a:solidFill>
                  <a:effectLst/>
                  <a:latin typeface="Times New Roman" pitchFamily="18" charset="0"/>
                </a:rPr>
                <a:t>Системная работа родитель – ребенок:</a:t>
              </a: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4F6228"/>
                </a:buClr>
                <a:buSzTx/>
                <a:buFont typeface="Symbol" pitchFamily="18" charset="2"/>
                <a:buChar char="·"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4F6228"/>
                  </a:solidFill>
                  <a:effectLst/>
                  <a:latin typeface="Times New Roman" pitchFamily="18" charset="0"/>
                </a:rPr>
                <a:t>занятия,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4F6228"/>
                </a:buClr>
                <a:buSzTx/>
                <a:buFont typeface="Symbol" pitchFamily="18" charset="2"/>
                <a:buChar char="·"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4F6228"/>
                  </a:solidFill>
                  <a:effectLst/>
                  <a:latin typeface="Times New Roman" pitchFamily="18" charset="0"/>
                </a:rPr>
                <a:t>игровые тренинги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4F6228"/>
                </a:buClr>
                <a:buSzTx/>
                <a:buFont typeface="Symbol" pitchFamily="18" charset="2"/>
                <a:buChar char="·"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4F6228"/>
                  </a:solidFill>
                  <a:effectLst/>
                  <a:latin typeface="Times New Roman" pitchFamily="18" charset="0"/>
                </a:rPr>
                <a:t>развлекательные</a:t>
              </a: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rgbClr val="4F6228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4F6228"/>
                  </a:solidFill>
                  <a:effectLst/>
                  <a:latin typeface="Times New Roman" pitchFamily="18" charset="0"/>
                </a:rPr>
                <a:t>мероприятия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3525" y="5400"/>
              <a:ext cx="2775" cy="3495"/>
            </a:xfrm>
            <a:prstGeom prst="rect">
              <a:avLst/>
            </a:prstGeom>
            <a:grpFill/>
            <a:ln w="19050">
              <a:solidFill>
                <a:srgbClr val="4E612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rgbClr val="4F6228"/>
                  </a:solidFill>
                  <a:effectLst/>
                  <a:latin typeface="Times New Roman" pitchFamily="18" charset="0"/>
                </a:rPr>
                <a:t>Консультативная помощь: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4F6228"/>
                  </a:solidFill>
                  <a:effectLst/>
                  <a:latin typeface="Times New Roman" pitchFamily="18" charset="0"/>
                </a:rPr>
                <a:t>Информационное сопровождение (сайт ДОУ, социальные сети, мессенджеры);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4F6228"/>
                  </a:solidFill>
                  <a:effectLst/>
                  <a:latin typeface="Times New Roman" pitchFamily="18" charset="0"/>
                </a:rPr>
                <a:t>Печатная продукция;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4F6228"/>
                  </a:solidFill>
                  <a:effectLst/>
                  <a:latin typeface="Times New Roman" pitchFamily="18" charset="0"/>
                </a:rPr>
                <a:t>Групповые собрания;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4F6228"/>
                  </a:solidFill>
                  <a:effectLst/>
                  <a:latin typeface="Times New Roman" pitchFamily="18" charset="0"/>
                </a:rPr>
                <a:t>Индивидуальное консультирование;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4F6228"/>
                  </a:solidFill>
                  <a:effectLst/>
                  <a:latin typeface="Times New Roman" pitchFamily="18" charset="0"/>
                </a:rPr>
                <a:t>Вариативные формы оказания услуг.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8820" y="5400"/>
              <a:ext cx="1694" cy="2145"/>
            </a:xfrm>
            <a:prstGeom prst="rect">
              <a:avLst/>
            </a:prstGeom>
            <a:grpFill/>
            <a:ln w="19050">
              <a:solidFill>
                <a:srgbClr val="4E612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4F6228"/>
                  </a:solidFill>
                  <a:effectLst/>
                  <a:latin typeface="Times New Roman" pitchFamily="18" charset="0"/>
                </a:rPr>
                <a:t>Обращение к реестру услуг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7035" y="5400"/>
              <a:ext cx="1454" cy="1320"/>
            </a:xfrm>
            <a:prstGeom prst="rect">
              <a:avLst/>
            </a:prstGeom>
            <a:grpFill/>
            <a:ln w="19050">
              <a:solidFill>
                <a:srgbClr val="4E612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4F6228"/>
                  </a:solidFill>
                  <a:effectLst/>
                  <a:latin typeface="Times New Roman" pitchFamily="18" charset="0"/>
                </a:rPr>
                <a:t>Частичное оказание услуги в ДОУ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>
              <a:off x="3330" y="3495"/>
              <a:ext cx="195" cy="345"/>
            </a:xfrm>
            <a:prstGeom prst="downArrow">
              <a:avLst>
                <a:gd name="adj1" fmla="val 50000"/>
                <a:gd name="adj2" fmla="val 44231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8625" y="3495"/>
              <a:ext cx="195" cy="345"/>
            </a:xfrm>
            <a:prstGeom prst="downArrow">
              <a:avLst>
                <a:gd name="adj1" fmla="val 50000"/>
                <a:gd name="adj2" fmla="val 44231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1755" y="4905"/>
              <a:ext cx="195" cy="345"/>
            </a:xfrm>
            <a:prstGeom prst="downArrow">
              <a:avLst>
                <a:gd name="adj1" fmla="val 50000"/>
                <a:gd name="adj2" fmla="val 44231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AutoShape 13"/>
            <p:cNvSpPr>
              <a:spLocks noChangeArrowheads="1"/>
            </p:cNvSpPr>
            <p:nvPr/>
          </p:nvSpPr>
          <p:spPr bwMode="auto">
            <a:xfrm>
              <a:off x="4815" y="4905"/>
              <a:ext cx="195" cy="345"/>
            </a:xfrm>
            <a:prstGeom prst="downArrow">
              <a:avLst>
                <a:gd name="adj1" fmla="val 50000"/>
                <a:gd name="adj2" fmla="val 44231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AutoShape 14"/>
            <p:cNvSpPr>
              <a:spLocks noChangeArrowheads="1"/>
            </p:cNvSpPr>
            <p:nvPr/>
          </p:nvSpPr>
          <p:spPr bwMode="auto">
            <a:xfrm>
              <a:off x="7635" y="4905"/>
              <a:ext cx="195" cy="345"/>
            </a:xfrm>
            <a:prstGeom prst="downArrow">
              <a:avLst>
                <a:gd name="adj1" fmla="val 50000"/>
                <a:gd name="adj2" fmla="val 44231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AutoShape 15"/>
            <p:cNvSpPr>
              <a:spLocks noChangeArrowheads="1"/>
            </p:cNvSpPr>
            <p:nvPr/>
          </p:nvSpPr>
          <p:spPr bwMode="auto">
            <a:xfrm>
              <a:off x="9615" y="4905"/>
              <a:ext cx="195" cy="345"/>
            </a:xfrm>
            <a:prstGeom prst="downArrow">
              <a:avLst>
                <a:gd name="adj1" fmla="val 50000"/>
                <a:gd name="adj2" fmla="val 44231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>
              <a:off x="6450" y="6060"/>
              <a:ext cx="420" cy="143"/>
            </a:xfrm>
            <a:prstGeom prst="leftArrow">
              <a:avLst>
                <a:gd name="adj1" fmla="val 50000"/>
                <a:gd name="adj2" fmla="val 73427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AutoShape 17"/>
            <p:cNvSpPr>
              <a:spLocks noChangeArrowheads="1"/>
            </p:cNvSpPr>
            <p:nvPr/>
          </p:nvSpPr>
          <p:spPr bwMode="auto">
            <a:xfrm>
              <a:off x="6450" y="7110"/>
              <a:ext cx="2175" cy="143"/>
            </a:xfrm>
            <a:prstGeom prst="leftArrow">
              <a:avLst>
                <a:gd name="adj1" fmla="val 50000"/>
                <a:gd name="adj2" fmla="val 380245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65" b="3387"/>
          <a:stretch/>
        </p:blipFill>
        <p:spPr bwMode="auto">
          <a:xfrm>
            <a:off x="-36512" y="-27384"/>
            <a:ext cx="990601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 descr="C:\Documents and Settings\Admin\Рабочий стол\130494970_5916975_3458ac330e1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5" t="21244" r="55921" b="40798"/>
          <a:stretch/>
        </p:blipFill>
        <p:spPr bwMode="auto">
          <a:xfrm>
            <a:off x="7884368" y="5661248"/>
            <a:ext cx="938435" cy="9528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Documents and Settings\Admin\Рабочий стол\130494970_5916975_3458ac330e1c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77723" r="72305" b="5968"/>
          <a:stretch/>
        </p:blipFill>
        <p:spPr bwMode="auto">
          <a:xfrm>
            <a:off x="7381995" y="5664938"/>
            <a:ext cx="701565" cy="73497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Documents and Settings\Admin\Рабочий стол\130494970_5916975_3458ac330e1c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8" t="62401" r="18164"/>
          <a:stretch/>
        </p:blipFill>
        <p:spPr bwMode="auto">
          <a:xfrm>
            <a:off x="7121155" y="6137684"/>
            <a:ext cx="706183" cy="7092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Documents and Settings\Admin\Рабочий стол\130494970_5916975_3458ac330e1c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50" r="77735" b="19985"/>
          <a:stretch/>
        </p:blipFill>
        <p:spPr bwMode="auto">
          <a:xfrm>
            <a:off x="6354596" y="5458726"/>
            <a:ext cx="570083" cy="5736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1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1" b="3387"/>
          <a:stretch/>
        </p:blipFill>
        <p:spPr bwMode="auto">
          <a:xfrm>
            <a:off x="755576" y="-27384"/>
            <a:ext cx="8387024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0D7403-3F51-4CA9-A193-3B8902C2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89" y="404664"/>
            <a:ext cx="7947134" cy="647749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Организационно- управленческие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мероприятия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65" b="3387"/>
          <a:stretch/>
        </p:blipFill>
        <p:spPr bwMode="auto">
          <a:xfrm>
            <a:off x="-36512" y="-27384"/>
            <a:ext cx="990601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рабочей группы</a:t>
            </a:r>
          </a:p>
          <a:p>
            <a:pPr marL="0" indent="0">
              <a:buNone/>
            </a:pPr>
            <a:endParaRPr lang="ru-RU" sz="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«дорожной карты» и локальных нормативных актов, регламентирующих деятельность проекта</a:t>
            </a:r>
          </a:p>
          <a:p>
            <a:pPr marL="0" indent="0">
              <a:buNone/>
            </a:pPr>
            <a:endParaRPr lang="ru-RU" sz="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Планирование мероприятий по увеличению количества услуг в соответствии с запросами родителей</a:t>
            </a:r>
          </a:p>
          <a:p>
            <a:pPr marL="0" indent="0">
              <a:buNone/>
            </a:pPr>
            <a:endParaRPr lang="ru-RU" sz="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компетентности педагогов</a:t>
            </a:r>
          </a:p>
          <a:p>
            <a:pPr marL="0" indent="0">
              <a:buNone/>
            </a:pPr>
            <a:endParaRPr lang="ru-RU" sz="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материально-технических условий для оказания услуги</a:t>
            </a:r>
          </a:p>
          <a:p>
            <a:pPr marL="0" indent="0">
              <a:buNone/>
            </a:pPr>
            <a:endParaRPr lang="ru-RU" sz="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реестра услуг психолого-педагогической и методической помощи</a:t>
            </a: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Admin\Рабочий стол\130494970_5916975_3458ac330e1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39551" r="18791" b="37169"/>
          <a:stretch/>
        </p:blipFill>
        <p:spPr bwMode="auto">
          <a:xfrm>
            <a:off x="1331640" y="1628800"/>
            <a:ext cx="404243" cy="4042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Documents and Settings\Admin\Рабочий стол\130494970_5916975_3458ac330e1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39551" r="18791" b="37169"/>
          <a:stretch/>
        </p:blipFill>
        <p:spPr bwMode="auto">
          <a:xfrm>
            <a:off x="1331639" y="2232669"/>
            <a:ext cx="404243" cy="4042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Documents and Settings\Admin\Рабочий стол\130494970_5916975_3458ac330e1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39551" r="18791" b="37169"/>
          <a:stretch/>
        </p:blipFill>
        <p:spPr bwMode="auto">
          <a:xfrm>
            <a:off x="1331640" y="3024757"/>
            <a:ext cx="404243" cy="4042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Documents and Settings\Admin\Рабочий стол\130494970_5916975_3458ac330e1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39551" r="18791" b="37169"/>
          <a:stretch/>
        </p:blipFill>
        <p:spPr bwMode="auto">
          <a:xfrm>
            <a:off x="1331640" y="3789040"/>
            <a:ext cx="404243" cy="4042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Documents and Settings\Admin\Рабочий стол\130494970_5916975_3458ac330e1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39551" r="18791" b="37169"/>
          <a:stretch/>
        </p:blipFill>
        <p:spPr bwMode="auto">
          <a:xfrm>
            <a:off x="1331640" y="4320901"/>
            <a:ext cx="404243" cy="4042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Documents and Settings\Admin\Рабочий стол\130494970_5916975_3458ac330e1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39551" r="18791" b="37169"/>
          <a:stretch/>
        </p:blipFill>
        <p:spPr bwMode="auto">
          <a:xfrm>
            <a:off x="1331640" y="5157192"/>
            <a:ext cx="404243" cy="4042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5364088" y="1340768"/>
            <a:ext cx="338437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364088" y="1484784"/>
            <a:ext cx="3384376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4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1" b="3387"/>
          <a:stretch/>
        </p:blipFill>
        <p:spPr bwMode="auto">
          <a:xfrm>
            <a:off x="755576" y="0"/>
            <a:ext cx="8387024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Нормативно-правовая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информационная обеспеченность работы консультационного пункта. </a:t>
            </a:r>
          </a:p>
          <a:p>
            <a:pPr lvl="0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Увеличение количества социальных партнеров. </a:t>
            </a:r>
          </a:p>
          <a:p>
            <a:pPr lvl="0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Увеличение доли родителей, получивших квалифицированную и адресную помощь в вопросах воспитания и развития ребенка раннего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возраста, не посещающих дошкольное учреждение.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Увеличение доли запросов родителей, готовых воспользоваться помощью специалистов консультационного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пункта.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Увеличение перечня направлений, реализуемых специалистами консультационного пункта для сопровождения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семей,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имеющих детей раннего возраста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65" b="3387"/>
          <a:stretch/>
        </p:blipFill>
        <p:spPr bwMode="auto">
          <a:xfrm>
            <a:off x="-36512" y="-27384"/>
            <a:ext cx="990601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Documents and Settings\Admin\Рабочий стол\130494970_5916975_3458ac330e1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41" r="78468" b="19406"/>
          <a:stretch/>
        </p:blipFill>
        <p:spPr bwMode="auto">
          <a:xfrm>
            <a:off x="1691680" y="1700808"/>
            <a:ext cx="288031" cy="32165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 and Settings\Admin\Рабочий стол\130494970_5916975_3458ac330e1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41" r="78468" b="19406"/>
          <a:stretch/>
        </p:blipFill>
        <p:spPr bwMode="auto">
          <a:xfrm>
            <a:off x="1690189" y="2352328"/>
            <a:ext cx="288031" cy="32165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Documents and Settings\Admin\Рабочий стол\130494970_5916975_3458ac330e1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41" r="78468" b="19406"/>
          <a:stretch/>
        </p:blipFill>
        <p:spPr bwMode="auto">
          <a:xfrm>
            <a:off x="1690190" y="2747308"/>
            <a:ext cx="288031" cy="32165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Admin\Рабочий стол\130494970_5916975_3458ac330e1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41" r="78468" b="19406"/>
          <a:stretch/>
        </p:blipFill>
        <p:spPr bwMode="auto">
          <a:xfrm>
            <a:off x="1691680" y="3966676"/>
            <a:ext cx="288031" cy="32165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Documents and Settings\Admin\Рабочий стол\130494970_5916975_3458ac330e1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41" r="78468" b="19406"/>
          <a:stretch/>
        </p:blipFill>
        <p:spPr bwMode="auto">
          <a:xfrm>
            <a:off x="1690188" y="4974788"/>
            <a:ext cx="288031" cy="32165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3779912" y="1196752"/>
            <a:ext cx="4824536" cy="0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779912" y="1349152"/>
            <a:ext cx="4824536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1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1" b="3387"/>
          <a:stretch/>
        </p:blipFill>
        <p:spPr bwMode="auto">
          <a:xfrm>
            <a:off x="755576" y="-27384"/>
            <a:ext cx="8387024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Риски проекта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28800"/>
            <a:ext cx="6707088" cy="4525963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должной заинтересованности у родителей дошкольников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0">
              <a:buNone/>
            </a:pPr>
            <a:endParaRPr lang="ru-RU" sz="11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многообразие консультативной поддержки в других ДОУ, созданных на территории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муниципалитета;</a:t>
            </a:r>
          </a:p>
          <a:p>
            <a:pPr lvl="0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еблагоприятная эпидемиологическая обстановка по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COVID 19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Ярославской области.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65" b="3387"/>
          <a:stretch/>
        </p:blipFill>
        <p:spPr bwMode="auto">
          <a:xfrm>
            <a:off x="-36512" y="-27384"/>
            <a:ext cx="990601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Documents and Settings\Admin\Рабочий стол\130494970_5916975_3458ac330e1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67" y="4509120"/>
            <a:ext cx="2448949" cy="207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580112" y="1196752"/>
            <a:ext cx="3024336" cy="0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580112" y="1349152"/>
            <a:ext cx="3024336" cy="0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29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625</Words>
  <Application>Microsoft Office PowerPoint</Application>
  <PresentationFormat>Экран (4:3)</PresentationFormat>
  <Paragraphs>86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Сетевой проект «Развитие культуры проектного управления  в условиях реализации Национального проекта «Образование»»  Авторский проект «Создание модели управленческой деятельности по координации взаимодействия педагогов  с родителями детей раннего возраста, не посещающих ДОУ, в условиях консультационного пункта»</vt:lpstr>
      <vt:lpstr>Актуальность</vt:lpstr>
      <vt:lpstr>Стратегическая цель</vt:lpstr>
      <vt:lpstr>ЗАДАЧИ</vt:lpstr>
      <vt:lpstr>Аналитические мероприятия </vt:lpstr>
      <vt:lpstr>Мероприятия в рамках реализации проекта</vt:lpstr>
      <vt:lpstr>Организационно- управленческие  мероприятия </vt:lpstr>
      <vt:lpstr>Ожидаемые результаты</vt:lpstr>
      <vt:lpstr>Риски проекта</vt:lpstr>
      <vt:lpstr>ПРОДУКТЫ ПРОЕКТА</vt:lpstr>
      <vt:lpstr>Распространение продуктов проекта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«Создание модели управленческой деятельности по координации взаимодействия педагогов  с родителями детей раннего возраста, не посещающих ДОУ, в условиях консультационного пункта»</dc:title>
  <dc:creator>Admin</dc:creator>
  <cp:lastModifiedBy>Admin</cp:lastModifiedBy>
  <cp:revision>21</cp:revision>
  <dcterms:created xsi:type="dcterms:W3CDTF">2020-10-19T11:44:00Z</dcterms:created>
  <dcterms:modified xsi:type="dcterms:W3CDTF">2020-10-21T08:35:09Z</dcterms:modified>
</cp:coreProperties>
</file>