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7"/>
  </p:notesMasterIdLst>
  <p:sldIdLst>
    <p:sldId id="301" r:id="rId2"/>
    <p:sldId id="257" r:id="rId3"/>
    <p:sldId id="265" r:id="rId4"/>
    <p:sldId id="258" r:id="rId5"/>
    <p:sldId id="260" r:id="rId6"/>
    <p:sldId id="259" r:id="rId7"/>
    <p:sldId id="266" r:id="rId8"/>
    <p:sldId id="302" r:id="rId9"/>
    <p:sldId id="275" r:id="rId10"/>
    <p:sldId id="262" r:id="rId11"/>
    <p:sldId id="276" r:id="rId12"/>
    <p:sldId id="273" r:id="rId13"/>
    <p:sldId id="285" r:id="rId14"/>
    <p:sldId id="286" r:id="rId15"/>
    <p:sldId id="30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5050"/>
    <a:srgbClr val="007A37"/>
    <a:srgbClr val="009E47"/>
    <a:srgbClr val="000099"/>
    <a:srgbClr val="00B050"/>
    <a:srgbClr val="FF0066"/>
    <a:srgbClr val="004DE6"/>
    <a:srgbClr val="005024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77" autoAdjust="0"/>
  </p:normalViewPr>
  <p:slideViewPr>
    <p:cSldViewPr>
      <p:cViewPr varScale="1">
        <p:scale>
          <a:sx n="78" d="100"/>
          <a:sy n="78" d="100"/>
        </p:scale>
        <p:origin x="13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DBDF2-3CE2-48CC-B38D-18FFAF5EDCF5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380A2-0C4E-4C6E-A602-7247E6D357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98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380A2-0C4E-4C6E-A602-7247E6D3575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42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380A2-0C4E-4C6E-A602-7247E6D3575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33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123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50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696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723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237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077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820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574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09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26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89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81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71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49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90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27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291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80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  <p:sldLayoutId id="2147484034" r:id="rId14"/>
    <p:sldLayoutId id="2147484035" r:id="rId15"/>
    <p:sldLayoutId id="2147484036" r:id="rId16"/>
    <p:sldLayoutId id="21474840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92" y="1052736"/>
            <a:ext cx="10801200" cy="5688632"/>
          </a:xfrm>
          <a:noFill/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Кинетический песок как средство развития детей.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b="1" dirty="0">
              <a:solidFill>
                <a:srgbClr val="00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b="1" dirty="0">
              <a:solidFill>
                <a:srgbClr val="005024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b="1" dirty="0">
              <a:solidFill>
                <a:srgbClr val="005024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b="1" dirty="0">
              <a:solidFill>
                <a:srgbClr val="005024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b="1" dirty="0">
              <a:solidFill>
                <a:srgbClr val="005024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b="1" dirty="0">
              <a:solidFill>
                <a:srgbClr val="005024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b="1" dirty="0">
              <a:solidFill>
                <a:srgbClr val="005024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b="1" dirty="0">
              <a:solidFill>
                <a:srgbClr val="005024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30" name="Picture 6" descr="F:\2014_11 Кинетический песок\DSC_03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9696" y="2420888"/>
            <a:ext cx="5688632" cy="37781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8514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34" y="142852"/>
            <a:ext cx="8229600" cy="112590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Упражнение «Необыкновенные следы» 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95400" y="836712"/>
            <a:ext cx="10801200" cy="58784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b="1" i="1" dirty="0">
                <a:latin typeface="Comic Sans MS" pitchFamily="66" charset="0"/>
              </a:rPr>
              <a:t>Цель:</a:t>
            </a:r>
            <a:r>
              <a:rPr lang="ru-RU" sz="1600" dirty="0">
                <a:latin typeface="Comic Sans MS" pitchFamily="66" charset="0"/>
              </a:rPr>
              <a:t> развитие тактильной чувствительности, воображения.</a:t>
            </a:r>
          </a:p>
          <a:p>
            <a:pPr algn="just">
              <a:buNone/>
            </a:pPr>
            <a:r>
              <a:rPr lang="ru-RU" sz="1600" b="1" i="1" dirty="0">
                <a:latin typeface="Comic Sans MS" pitchFamily="66" charset="0"/>
              </a:rPr>
              <a:t>Содержание:</a:t>
            </a:r>
            <a:endParaRPr lang="ru-RU" sz="1600" dirty="0">
              <a:latin typeface="Comic Sans MS" pitchFamily="66" charset="0"/>
            </a:endParaRPr>
          </a:p>
          <a:p>
            <a:pPr lvl="0" algn="just">
              <a:buNone/>
            </a:pPr>
            <a:r>
              <a:rPr lang="ru-RU" sz="1600" dirty="0">
                <a:latin typeface="Comic Sans MS" pitchFamily="66" charset="0"/>
              </a:rPr>
              <a:t>«идут медвежата» - ребенок кулачками и ладонями с силой надавливает на песок.</a:t>
            </a:r>
          </a:p>
          <a:p>
            <a:pPr lvl="0" algn="just">
              <a:buNone/>
            </a:pPr>
            <a:r>
              <a:rPr lang="ru-RU" sz="1600" dirty="0">
                <a:latin typeface="Comic Sans MS" pitchFamily="66" charset="0"/>
              </a:rPr>
              <a:t>«прыгают зайцы» - кончиками пальцев ребенок ударяет по поверхности песка, двигаясь в разных направлениях.</a:t>
            </a:r>
          </a:p>
          <a:p>
            <a:pPr lvl="0" algn="just">
              <a:buNone/>
            </a:pPr>
            <a:r>
              <a:rPr lang="ru-RU" sz="1600" dirty="0">
                <a:latin typeface="Comic Sans MS" pitchFamily="66" charset="0"/>
              </a:rPr>
              <a:t>«ползут змейки» - ребенок расслабленными (напряженными) пальцами рук делает поверхность песка волнистой (в разных направлениях).</a:t>
            </a:r>
          </a:p>
          <a:p>
            <a:pPr lvl="0" algn="just">
              <a:buNone/>
            </a:pPr>
            <a:r>
              <a:rPr lang="ru-RU" sz="1600" dirty="0">
                <a:latin typeface="Comic Sans MS" pitchFamily="66" charset="0"/>
              </a:rPr>
              <a:t>«бегут жучки-паучки» - ребенок двигает всеми пальцами, имитируя движение насекомых</a:t>
            </a:r>
          </a:p>
          <a:p>
            <a:pPr lvl="0" algn="just">
              <a:buNone/>
            </a:pPr>
            <a:r>
              <a:rPr lang="ru-RU" sz="1600" dirty="0">
                <a:latin typeface="Comic Sans MS" pitchFamily="66" charset="0"/>
              </a:rPr>
              <a:t>«</a:t>
            </a:r>
            <a:r>
              <a:rPr lang="ru-RU" sz="1600" dirty="0" err="1">
                <a:latin typeface="Comic Sans MS" pitchFamily="66" charset="0"/>
              </a:rPr>
              <a:t>крокозябра</a:t>
            </a:r>
            <a:r>
              <a:rPr lang="ru-RU" sz="1600" dirty="0">
                <a:latin typeface="Comic Sans MS" pitchFamily="66" charset="0"/>
              </a:rPr>
              <a:t>» - дети оставляют на песке самые разнообразные следы.</a:t>
            </a:r>
          </a:p>
          <a:p>
            <a:endParaRPr lang="ru-RU" dirty="0"/>
          </a:p>
        </p:txBody>
      </p:sp>
      <p:pic>
        <p:nvPicPr>
          <p:cNvPr id="2051" name="Picture 3" descr="G:\2014_11 Кинетический песок\DSC_03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7461" b="1139"/>
          <a:stretch>
            <a:fillRect/>
          </a:stretch>
        </p:blipFill>
        <p:spPr bwMode="auto">
          <a:xfrm>
            <a:off x="6728397" y="3823469"/>
            <a:ext cx="3672408" cy="26057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3" name="Picture 1" descr="G:\2014_11 Кинетический песок\DSC_03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937" t="48412" r="38632"/>
          <a:stretch>
            <a:fillRect/>
          </a:stretch>
        </p:blipFill>
        <p:spPr bwMode="auto">
          <a:xfrm>
            <a:off x="1703512" y="3911987"/>
            <a:ext cx="3929090" cy="2428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6313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Игра «Отпечатки»</a:t>
            </a:r>
            <a:br>
              <a:rPr lang="ru-RU" sz="2800" dirty="0">
                <a:solidFill>
                  <a:srgbClr val="005024"/>
                </a:solidFill>
                <a:latin typeface="Comic Sans MS" pitchFamily="66" charset="0"/>
              </a:rPr>
            </a:br>
            <a:endParaRPr lang="ru-RU" sz="2800" dirty="0">
              <a:solidFill>
                <a:srgbClr val="005024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5400" y="857232"/>
            <a:ext cx="10873208" cy="33638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>
                <a:latin typeface="Comic Sans MS" pitchFamily="66" charset="0"/>
              </a:rPr>
              <a:t>Цель:</a:t>
            </a:r>
            <a:r>
              <a:rPr lang="ru-RU" sz="2000" dirty="0">
                <a:latin typeface="Comic Sans MS" pitchFamily="66" charset="0"/>
              </a:rPr>
              <a:t> развитие тактильного восприятия, классификация.</a:t>
            </a:r>
          </a:p>
          <a:p>
            <a:pPr>
              <a:buNone/>
            </a:pPr>
            <a:r>
              <a:rPr lang="ru-RU" sz="2000" b="1" i="1" dirty="0">
                <a:latin typeface="Comic Sans MS" pitchFamily="66" charset="0"/>
              </a:rPr>
              <a:t>Содержание:</a:t>
            </a:r>
            <a:endParaRPr lang="ru-RU" sz="2000" dirty="0">
              <a:latin typeface="Comic Sans MS" pitchFamily="66" charset="0"/>
            </a:endParaRPr>
          </a:p>
          <a:p>
            <a:pPr>
              <a:buNone/>
            </a:pPr>
            <a:r>
              <a:rPr lang="ru-RU" sz="2000" dirty="0">
                <a:latin typeface="Comic Sans MS" pitchFamily="66" charset="0"/>
              </a:rPr>
              <a:t>     Отпечатки можно делать с помощью разнообразных предметов, формочек. Затем ребенок по словесной инструкции или по нарисованному взрослым плану изготавливает серию отпечатков, комментируя процесс. В таких играх можно использовать задания на классификацию предметов.</a:t>
            </a:r>
          </a:p>
          <a:p>
            <a:endParaRPr lang="ru-RU" dirty="0"/>
          </a:p>
        </p:txBody>
      </p:sp>
      <p:pic>
        <p:nvPicPr>
          <p:cNvPr id="33795" name="Picture 3" descr="G:\песок\SDC194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63752" y="2989096"/>
            <a:ext cx="4267395" cy="3200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14290"/>
            <a:ext cx="8229600" cy="134250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Игра «Песочные прятки»</a:t>
            </a:r>
            <a:br>
              <a:rPr lang="ru-RU" sz="2800" dirty="0">
                <a:solidFill>
                  <a:srgbClr val="7030A0"/>
                </a:solidFill>
                <a:latin typeface="Comic Sans MS" pitchFamily="66" charset="0"/>
              </a:rPr>
            </a:br>
            <a:endParaRPr lang="ru-RU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7408" y="785794"/>
            <a:ext cx="10657184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>
                <a:latin typeface="Comic Sans MS" pitchFamily="66" charset="0"/>
              </a:rPr>
              <a:t>Цель:</a:t>
            </a:r>
            <a:r>
              <a:rPr lang="ru-RU" sz="2000" dirty="0">
                <a:latin typeface="Comic Sans MS" pitchFamily="66" charset="0"/>
              </a:rPr>
              <a:t> развитие тактильной чувствительности, зрительного восприятия, образного мышления, произвольности.</a:t>
            </a:r>
          </a:p>
          <a:p>
            <a:pPr>
              <a:buNone/>
            </a:pPr>
            <a:r>
              <a:rPr lang="ru-RU" sz="2000" b="1" i="1" dirty="0">
                <a:latin typeface="Comic Sans MS" pitchFamily="66" charset="0"/>
              </a:rPr>
              <a:t>Содержание: </a:t>
            </a:r>
            <a:r>
              <a:rPr lang="ru-RU" sz="2000" dirty="0">
                <a:latin typeface="Comic Sans MS" pitchFamily="66" charset="0"/>
              </a:rPr>
              <a:t>«Игрушки хотят поиграть с тобой в песочные прятки. Выбери понравившиеся тебе игрушки. Ты закроешь глаза, а они спрячутся в песок. После того как я скажу: «Открываются глаза, начинается игра», ты должен их найти в песке.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5" name="Picture 2" descr="F:\DCIM\107_PANA\P10708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2636912"/>
            <a:ext cx="4730868" cy="3323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  <a:ex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42852"/>
            <a:ext cx="8229600" cy="148594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Сюжетные игры: «Необитаемый остров», «Дом», «Морской мир» и др.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392" y="1340768"/>
            <a:ext cx="10801200" cy="4785396"/>
          </a:xfrm>
        </p:spPr>
        <p:txBody>
          <a:bodyPr/>
          <a:lstStyle/>
          <a:p>
            <a:pPr algn="just">
              <a:buNone/>
            </a:pPr>
            <a:r>
              <a:rPr lang="ru-RU" sz="2000" b="1" i="1" dirty="0">
                <a:latin typeface="Comic Sans MS" pitchFamily="66" charset="0"/>
              </a:rPr>
              <a:t>Цель:</a:t>
            </a:r>
            <a:r>
              <a:rPr lang="ru-RU" sz="2000" dirty="0">
                <a:latin typeface="Comic Sans MS" pitchFamily="66" charset="0"/>
              </a:rPr>
              <a:t> развитие навыков конструктивного общения, развитие воображения</a:t>
            </a:r>
          </a:p>
          <a:p>
            <a:pPr algn="just">
              <a:buNone/>
            </a:pPr>
            <a:r>
              <a:rPr lang="ru-RU" sz="2000" b="1" i="1" dirty="0">
                <a:latin typeface="Comic Sans MS" pitchFamily="66" charset="0"/>
              </a:rPr>
              <a:t>Содержание: </a:t>
            </a:r>
            <a:r>
              <a:rPr lang="ru-RU" sz="2000" dirty="0">
                <a:latin typeface="Comic Sans MS" pitchFamily="66" charset="0"/>
              </a:rPr>
              <a:t>детям (индивидуально или в группе) предлагается построить разнообразные природные или рукотворные сообщества – это город, деревня, дом, лес, река, озеро, остров и др. </a:t>
            </a:r>
          </a:p>
          <a:p>
            <a:pPr>
              <a:buNone/>
            </a:pPr>
            <a:endParaRPr lang="ru-RU" sz="2000" dirty="0">
              <a:latin typeface="Comic Sans MS" pitchFamily="66" charset="0"/>
            </a:endParaRPr>
          </a:p>
          <a:p>
            <a:pPr>
              <a:buNone/>
            </a:pPr>
            <a:endParaRPr lang="ru-RU" sz="2000" dirty="0"/>
          </a:p>
          <a:p>
            <a:endParaRPr lang="ru-RU" dirty="0"/>
          </a:p>
        </p:txBody>
      </p:sp>
      <p:pic>
        <p:nvPicPr>
          <p:cNvPr id="39939" name="Picture 3" descr="G:\2014_11 Кинетический песок\DSC_0415.JPG"/>
          <p:cNvPicPr>
            <a:picLocks noChangeAspect="1" noChangeArrowheads="1"/>
          </p:cNvPicPr>
          <p:nvPr/>
        </p:nvPicPr>
        <p:blipFill>
          <a:blip r:embed="rId2" cstate="print"/>
          <a:srcRect l="11768" t="2531"/>
          <a:stretch>
            <a:fillRect/>
          </a:stretch>
        </p:blipFill>
        <p:spPr bwMode="auto">
          <a:xfrm>
            <a:off x="7989992" y="3226582"/>
            <a:ext cx="3398414" cy="2493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7" name="Picture 1" descr="F:\Новая папка\P1070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346" y="3362608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G:\2014_11 Кинетический песок\DSC_04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5242" t="18368" r="11895" b="6122"/>
          <a:stretch>
            <a:fillRect/>
          </a:stretch>
        </p:blipFill>
        <p:spPr bwMode="auto">
          <a:xfrm>
            <a:off x="4486712" y="3068960"/>
            <a:ext cx="314327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41277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Игра «Строим вместе»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5400" y="928670"/>
            <a:ext cx="10801200" cy="51974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>
                <a:latin typeface="Comic Sans MS" pitchFamily="66" charset="0"/>
              </a:rPr>
              <a:t>Цель:</a:t>
            </a:r>
            <a:r>
              <a:rPr lang="ru-RU" sz="2400" dirty="0">
                <a:latin typeface="Comic Sans MS" pitchFamily="66" charset="0"/>
              </a:rPr>
              <a:t> развитие умения сотрудничать, проигрывание различных жизненных ситуаций, снятие эмоциональной напряженности</a:t>
            </a:r>
          </a:p>
          <a:p>
            <a:pPr>
              <a:buNone/>
            </a:pPr>
            <a:r>
              <a:rPr lang="ru-RU" sz="2400" b="1" i="1" dirty="0">
                <a:latin typeface="Comic Sans MS" pitchFamily="66" charset="0"/>
              </a:rPr>
              <a:t>Содержание: </a:t>
            </a:r>
            <a:r>
              <a:rPr lang="ru-RU" sz="2400" dirty="0">
                <a:latin typeface="Comic Sans MS" pitchFamily="66" charset="0"/>
              </a:rPr>
              <a:t>детям предлагается любая  тема совместного творчества</a:t>
            </a:r>
          </a:p>
          <a:p>
            <a:endParaRPr lang="ru-RU" dirty="0"/>
          </a:p>
        </p:txBody>
      </p:sp>
      <p:pic>
        <p:nvPicPr>
          <p:cNvPr id="40963" name="Picture 3" descr="G:\2014_11 Кинетический песок\DSC_04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2903" t="6487" r="9677"/>
          <a:stretch>
            <a:fillRect/>
          </a:stretch>
        </p:blipFill>
        <p:spPr bwMode="auto">
          <a:xfrm>
            <a:off x="1981200" y="2895472"/>
            <a:ext cx="365101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3" name="Picture 1" descr="F:\Новая папка\P10709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5556" y="2895472"/>
            <a:ext cx="3905244" cy="2928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031044"/>
          </a:xfrm>
        </p:spPr>
        <p:txBody>
          <a:bodyPr>
            <a:normAutofit/>
          </a:bodyPr>
          <a:lstStyle/>
          <a:p>
            <a:r>
              <a:rPr lang="ru-RU" sz="7200" dirty="0"/>
              <a:t>Спасибо за внимание !!!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ru-RU" b="1" dirty="0"/>
          </a:p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r>
              <a:rPr lang="ru-RU" dirty="0"/>
              <a:t>Выполнила: Второва А.О.</a:t>
            </a:r>
          </a:p>
        </p:txBody>
      </p:sp>
    </p:spTree>
    <p:extLst>
      <p:ext uri="{BB962C8B-B14F-4D97-AF65-F5344CB8AC3E}">
        <p14:creationId xmlns:p14="http://schemas.microsoft.com/office/powerpoint/2010/main" val="2129036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1424" y="764704"/>
            <a:ext cx="10297144" cy="1656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Работа с кинетическим песком – новое направление в песочной терапии.  Этот удивительный материал был изобретен в Швеции, появился в России совсем недавно (2013г.). Состоит на 98% из чистейшего кварцевого песка и 2% силиконового полимера, который применяется в пищевой промышленности в качестве добавки (Е 900)</a:t>
            </a:r>
            <a:r>
              <a:rPr lang="ru-RU" sz="2000" dirty="0">
                <a:effectLst/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000" dirty="0">
              <a:latin typeface="Comic Sans MS" pitchFamily="66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201407241634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5640" y="2420888"/>
            <a:ext cx="6069183" cy="404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97887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9416" y="548680"/>
            <a:ext cx="10441160" cy="38164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Будучи свободно насыпанным, этот материал выглядит пушистым и приятен на ощупь. В процессе пересыпания частицы кинетического песка под воздействием силы тяжести стремятся разъединиться, однако соединяющее их вещество вытягивается в полимерные нити длиной 1-2 мм, которые замедляют движение песчинок, позволяя визуально, как в замедленной съемке, проследить перемещение каждой из них.</a:t>
            </a:r>
            <a:br>
              <a:rPr lang="ru-RU" sz="2000" dirty="0">
                <a:latin typeface="Comic Sans MS" pitchFamily="66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При резком сжатии и уплотнении объем песка уменьшается почти в 2 раза. Образовавшаяся в результате внешнего воздействия форма сохраняется в течение длительного времени.</a:t>
            </a:r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3068960"/>
            <a:ext cx="7128792" cy="324036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678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2160240"/>
          </a:xfrm>
        </p:spPr>
        <p:txBody>
          <a:bodyPr>
            <a:normAutofit/>
          </a:bodyPr>
          <a:lstStyle/>
          <a:p>
            <a:r>
              <a:rPr lang="ru-RU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</a:rPr>
              <a:t>Преимущества кинетического песка:</a:t>
            </a:r>
            <a:endParaRPr lang="ru-RU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95400" y="2132856"/>
            <a:ext cx="9913167" cy="4176464"/>
          </a:xfrm>
        </p:spPr>
        <p:txBody>
          <a:bodyPr>
            <a:normAutofit fontScale="62500" lnSpcReduction="20000"/>
          </a:bodyPr>
          <a:lstStyle/>
          <a:p>
            <a:r>
              <a:rPr lang="ru-RU" sz="3600" dirty="0"/>
              <a:t>Во-первых, игра с этим материалом способствует развитию мелкой моторики детских ручек.</a:t>
            </a:r>
          </a:p>
          <a:p>
            <a:r>
              <a:rPr lang="ru-RU" sz="3600" dirty="0"/>
              <a:t>Во-вторых, так как кинетический песок обладает своеобразной текстурой, у детей во время занятия активно развивается тактильная чувствительность. </a:t>
            </a:r>
          </a:p>
          <a:p>
            <a:r>
              <a:rPr lang="ru-RU" sz="3600" dirty="0"/>
              <a:t>В-третьих, игра в песочнице способствует тому, чтобы у малыша развивалось творческое воображение. </a:t>
            </a:r>
          </a:p>
          <a:p>
            <a:r>
              <a:rPr lang="ru-RU" sz="3600" dirty="0"/>
              <a:t>В-четвертых, на эмоциональное состояние малыша манипуляции с песком оказывают благотворное влияние. Игра поможет детям раскрыться и приучит к концентрации внимания. </a:t>
            </a:r>
          </a:p>
          <a:p>
            <a:r>
              <a:rPr lang="ru-RU" sz="3600" dirty="0"/>
              <a:t>В-пятых, даже в одиночку играть с этим материалом чрезвычайно увлекательно и, главное, полезно. А если заниматься в компании, то это будет способствовать развитию коммуникативных навыков.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159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Новая папка\P1070921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8853" t="6557" r="22131"/>
          <a:stretch>
            <a:fillRect/>
          </a:stretch>
        </p:blipFill>
        <p:spPr bwMode="auto">
          <a:xfrm>
            <a:off x="6882630" y="1124744"/>
            <a:ext cx="3328170" cy="489654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296144"/>
          </a:xfrm>
        </p:spPr>
        <p:txBody>
          <a:bodyPr>
            <a:normAutofit/>
          </a:bodyPr>
          <a:lstStyle/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Занятия с кинетическим песком 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400" y="1124744"/>
            <a:ext cx="4680520" cy="5040560"/>
          </a:xfrm>
        </p:spPr>
        <p:txBody>
          <a:bodyPr>
            <a:normAutofit fontScale="85000" lnSpcReduction="10000"/>
          </a:bodyPr>
          <a:lstStyle/>
          <a:p>
            <a:pPr lvl="1" algn="just">
              <a:tabLst>
                <a:tab pos="342900" algn="l"/>
              </a:tabLst>
            </a:pPr>
            <a:r>
              <a:rPr lang="ru-RU" dirty="0">
                <a:latin typeface="Comic Sans MS" pitchFamily="66" charset="0"/>
                <a:ea typeface="Times New Roman"/>
              </a:rPr>
              <a:t>Способствуют урегулированию психоэмоционального состояния ребенка, его  психическому и социальному развитию.</a:t>
            </a:r>
          </a:p>
          <a:p>
            <a:pPr lvl="1" algn="just">
              <a:tabLst>
                <a:tab pos="342900" algn="l"/>
              </a:tabLst>
            </a:pPr>
            <a:r>
              <a:rPr lang="ru-RU" sz="2000" dirty="0">
                <a:latin typeface="Comic Sans MS" pitchFamily="66" charset="0"/>
                <a:ea typeface="Times New Roman"/>
              </a:rPr>
              <a:t>Способствуют отреагированию через игру    		 негативных переживаний ребенка. </a:t>
            </a:r>
            <a:endParaRPr lang="ru-RU" dirty="0">
              <a:latin typeface="Comic Sans MS" pitchFamily="66" charset="0"/>
              <a:ea typeface="Times New Roman"/>
            </a:endParaRPr>
          </a:p>
          <a:p>
            <a:pPr lvl="1" algn="just">
              <a:tabLst>
                <a:tab pos="342900" algn="l"/>
              </a:tabLst>
            </a:pPr>
            <a:r>
              <a:rPr lang="ru-RU" sz="2000" dirty="0">
                <a:latin typeface="Comic Sans MS" pitchFamily="66" charset="0"/>
                <a:ea typeface="Times New Roman"/>
              </a:rPr>
              <a:t>Создают условия для развития умения владеть   	 своими эмоциями, контролировать свой гнев и 	 проявлять накопившуюся агрессию в игре.</a:t>
            </a:r>
          </a:p>
          <a:p>
            <a:pPr lvl="1" algn="just">
              <a:tabLst>
                <a:tab pos="342900" algn="l"/>
              </a:tabLst>
            </a:pPr>
            <a:r>
              <a:rPr lang="ru-RU" sz="2000" dirty="0">
                <a:latin typeface="Comic Sans MS" pitchFamily="66" charset="0"/>
                <a:ea typeface="Times New Roman"/>
              </a:rPr>
              <a:t>Способствуют регулированию детско-  	  	  	родительских отношений. </a:t>
            </a:r>
          </a:p>
          <a:p>
            <a:pPr lvl="1" algn="just">
              <a:tabLst>
                <a:tab pos="342900" algn="l"/>
              </a:tabLst>
            </a:pPr>
            <a:r>
              <a:rPr lang="ru-RU" sz="2000" dirty="0">
                <a:latin typeface="Comic Sans MS" pitchFamily="66" charset="0"/>
                <a:ea typeface="Times New Roman"/>
              </a:rPr>
              <a:t>Способствуют формированию эмоциональной   	 адекватности в контактах с окружающими.</a:t>
            </a:r>
          </a:p>
          <a:p>
            <a:pPr marL="0" indent="0">
              <a:buNone/>
            </a:pPr>
            <a:endParaRPr lang="ru-RU" sz="2400" dirty="0">
              <a:ea typeface="Times New Roman"/>
            </a:endParaRPr>
          </a:p>
          <a:p>
            <a:pPr marL="0" indent="0">
              <a:buNone/>
              <a:tabLst>
                <a:tab pos="342900" algn="l"/>
              </a:tabLst>
            </a:pPr>
            <a:endParaRPr lang="ru-RU" sz="2400" dirty="0">
              <a:ea typeface="Times New Roman"/>
            </a:endParaRPr>
          </a:p>
          <a:p>
            <a:pPr>
              <a:buFont typeface="+mj-lt"/>
              <a:buAutoNum type="arabicPeriod"/>
              <a:tabLst>
                <a:tab pos="342900" algn="l"/>
              </a:tabLst>
            </a:pPr>
            <a:endParaRPr lang="ru-RU" dirty="0">
              <a:effectLst/>
              <a:latin typeface="Times New Roman"/>
              <a:ea typeface="Times New Roman"/>
            </a:endParaRPr>
          </a:p>
          <a:p>
            <a:pPr>
              <a:buFont typeface="+mj-lt"/>
              <a:buAutoNum type="arabicPeriod"/>
              <a:tabLst>
                <a:tab pos="342900" algn="l"/>
              </a:tabLst>
            </a:pPr>
            <a:endParaRPr lang="ru-RU" dirty="0">
              <a:effectLst/>
              <a:latin typeface="Times New Roman"/>
              <a:ea typeface="Times New Roman"/>
            </a:endParaRPr>
          </a:p>
          <a:p>
            <a:pPr>
              <a:buFont typeface="+mj-lt"/>
              <a:buAutoNum type="arabicPeriod"/>
              <a:tabLst>
                <a:tab pos="342900" algn="l"/>
              </a:tabLst>
            </a:pPr>
            <a:endParaRPr lang="ru-RU" dirty="0"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673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9456" y="548680"/>
            <a:ext cx="10153128" cy="230425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ts val="1660"/>
              </a:lnSpc>
              <a:spcBef>
                <a:spcPts val="600"/>
              </a:spcBef>
              <a:buNone/>
            </a:pPr>
            <a:r>
              <a:rPr lang="ru-RU" sz="2400" b="1" dirty="0">
                <a:solidFill>
                  <a:srgbClr val="222222"/>
                </a:solidFill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Во время работы с кинетическим песком :</a:t>
            </a:r>
          </a:p>
          <a:p>
            <a:pPr>
              <a:lnSpc>
                <a:spcPts val="1660"/>
              </a:lnSpc>
              <a:spcBef>
                <a:spcPts val="600"/>
              </a:spcBef>
            </a:pPr>
            <a:r>
              <a:rPr lang="ru-RU" sz="2400" dirty="0">
                <a:solidFill>
                  <a:srgbClr val="222222"/>
                </a:solidFill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существенно усиливается желание ребенка узнавать что-то новое, экспериментировать и работать самостоятельно</a:t>
            </a:r>
            <a:endParaRPr lang="ru-RU" sz="3600" dirty="0">
              <a:latin typeface="Comic Sans MS" pitchFamily="66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ts val="166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solidFill>
                  <a:srgbClr val="222222"/>
                </a:solidFill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мощно развивается «тактильная» чувствительность как основа развития «ручного интеллекта»</a:t>
            </a:r>
            <a:endParaRPr lang="ru-RU" sz="3600" dirty="0">
              <a:latin typeface="Comic Sans MS" pitchFamily="66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ts val="166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solidFill>
                  <a:srgbClr val="222222"/>
                </a:solidFill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в играх с кинетическим песком более гармонично и интенсивно развиваются все познавательные функции (восприятие, внима­ние, память, мышление), а также речь и моторика</a:t>
            </a:r>
            <a:endParaRPr lang="ru-RU" sz="3600" dirty="0">
              <a:latin typeface="Comic Sans MS" pitchFamily="66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ts val="166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solidFill>
                  <a:srgbClr val="222222"/>
                </a:solidFill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совершенствуется развитие предметно-игровой деятельности, что в дальнейшем способствует развитию сюжетно-ролевой игры и коммуникативных навыков ребенка</a:t>
            </a:r>
            <a:endParaRPr lang="ru-RU" sz="3600" dirty="0">
              <a:latin typeface="Comic Sans MS" pitchFamily="66" charset="0"/>
              <a:ea typeface="Times New Roman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8194" name="Picture 2" descr="D:\Desktop\Для Е.В\150_201_gir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036" y="3225929"/>
            <a:ext cx="3011168" cy="30111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esktop\Для Е.В\kineticheskiy-peso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2" t="20273" r="10182" b="20454"/>
          <a:stretch/>
        </p:blipFill>
        <p:spPr bwMode="auto">
          <a:xfrm>
            <a:off x="1487488" y="3284984"/>
            <a:ext cx="3935192" cy="292893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12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571481"/>
            <a:ext cx="8229600" cy="55546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Comic Sans MS" pitchFamily="66" charset="0"/>
                <a:ea typeface="Times New Roman"/>
              </a:rPr>
              <a:t>Кинетический песок может принести немалую пользу и в подростковом возрасте, когда сложно выражать открыто свои чувства и делиться переживаниями. Для освобождения от внутреннего напряжения можно заняться изображением на песке пугающих образов или нарисовать предполагаемый выход из сложной ситуации</a:t>
            </a:r>
            <a:r>
              <a:rPr lang="ru-RU" sz="2000" dirty="0">
                <a:latin typeface="Times New Roman"/>
                <a:ea typeface="Times New Roman"/>
              </a:rPr>
              <a:t>.</a:t>
            </a:r>
            <a:br>
              <a:rPr lang="ru-RU" sz="2000" dirty="0">
                <a:latin typeface="Times New Roman"/>
                <a:ea typeface="Times New Roman"/>
              </a:rPr>
            </a:br>
            <a:endParaRPr lang="ru-RU" sz="2000" dirty="0"/>
          </a:p>
        </p:txBody>
      </p:sp>
      <p:pic>
        <p:nvPicPr>
          <p:cNvPr id="1026" name="Picture 2" descr="G:\песок\SDC19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9496" y="2636912"/>
            <a:ext cx="4416490" cy="331236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" name="Picture 3" descr="G:\2014_11 Кинетический песок\DSC_0393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911" t="19477" r="7140"/>
          <a:stretch>
            <a:fillRect/>
          </a:stretch>
        </p:blipFill>
        <p:spPr bwMode="auto">
          <a:xfrm>
            <a:off x="6816080" y="2482955"/>
            <a:ext cx="2664296" cy="346632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962736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45766"/>
            <a:ext cx="8229600" cy="86865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Игровые принадлежности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9416" y="1124744"/>
            <a:ext cx="6513864" cy="316835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>
                <a:latin typeface="Comic Sans MS" pitchFamily="66" charset="0"/>
              </a:rPr>
              <a:t>Мелкие игрушки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Comic Sans MS" pitchFamily="66" charset="0"/>
              </a:rPr>
              <a:t>Камушки, природный материал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Comic Sans MS" pitchFamily="66" charset="0"/>
              </a:rPr>
              <a:t>Инструменты (стеки, скалка, молоточки, </a:t>
            </a:r>
          </a:p>
          <a:p>
            <a:pPr>
              <a:buNone/>
            </a:pPr>
            <a:r>
              <a:rPr lang="ru-RU" sz="2400" dirty="0">
                <a:latin typeface="Comic Sans MS" pitchFamily="66" charset="0"/>
              </a:rPr>
              <a:t>пластмассовые ножи, зубочистки и др.)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Comic Sans MS" pitchFamily="66" charset="0"/>
              </a:rPr>
              <a:t>Оригинальные формочки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Comic Sans MS" pitchFamily="66" charset="0"/>
              </a:rPr>
              <a:t>Детская посуда</a:t>
            </a:r>
          </a:p>
          <a:p>
            <a:pPr>
              <a:buNone/>
            </a:pPr>
            <a:endParaRPr lang="ru-RU" sz="4000" dirty="0"/>
          </a:p>
          <a:p>
            <a:endParaRPr lang="ru-RU" dirty="0"/>
          </a:p>
        </p:txBody>
      </p:sp>
      <p:pic>
        <p:nvPicPr>
          <p:cNvPr id="4" name="Picture 4" descr="G:\песок\SDC194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750" t="22223" r="14583"/>
          <a:stretch>
            <a:fillRect/>
          </a:stretch>
        </p:blipFill>
        <p:spPr bwMode="auto">
          <a:xfrm>
            <a:off x="8256240" y="1052736"/>
            <a:ext cx="2857520" cy="250030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2" descr="G:\песок\SDC194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13042" y="4077500"/>
            <a:ext cx="295277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G:\песок\SDC194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0082" t="4918" r="1229" b="8196"/>
          <a:stretch>
            <a:fillRect/>
          </a:stretch>
        </p:blipFill>
        <p:spPr bwMode="auto">
          <a:xfrm>
            <a:off x="4436724" y="3841525"/>
            <a:ext cx="2781982" cy="230382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Picture 5" descr="G:\песок\SDC194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357" t="2381" b="4761"/>
          <a:stretch>
            <a:fillRect/>
          </a:stretch>
        </p:blipFill>
        <p:spPr bwMode="auto">
          <a:xfrm>
            <a:off x="7824192" y="3645024"/>
            <a:ext cx="3397855" cy="250032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Упражнение «Узоры на песке»</a:t>
            </a:r>
            <a:br>
              <a:rPr lang="ru-RU" sz="2800" dirty="0">
                <a:solidFill>
                  <a:srgbClr val="00B050"/>
                </a:solidFill>
                <a:latin typeface="Comic Sans MS" pitchFamily="66" charset="0"/>
              </a:rPr>
            </a:br>
            <a:endParaRPr lang="ru-RU" sz="28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9416" y="857232"/>
            <a:ext cx="10513168" cy="2283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i="1" dirty="0">
                <a:latin typeface="Comic Sans MS" pitchFamily="66" charset="0"/>
              </a:rPr>
              <a:t>Цель:</a:t>
            </a:r>
            <a:r>
              <a:rPr lang="ru-RU" sz="1600" dirty="0">
                <a:latin typeface="Comic Sans MS" pitchFamily="66" charset="0"/>
              </a:rPr>
              <a:t> развитие зрительно-моторной координации, процесса классификации, воображения.</a:t>
            </a:r>
          </a:p>
          <a:p>
            <a:pPr>
              <a:buNone/>
            </a:pPr>
            <a:r>
              <a:rPr lang="ru-RU" sz="1600" b="1" i="1" dirty="0">
                <a:latin typeface="Comic Sans MS" pitchFamily="66" charset="0"/>
              </a:rPr>
              <a:t>Содержание:</a:t>
            </a:r>
            <a:endParaRPr lang="ru-RU" sz="1600" dirty="0">
              <a:latin typeface="Comic Sans MS" pitchFamily="66" charset="0"/>
            </a:endParaRPr>
          </a:p>
          <a:p>
            <a:r>
              <a:rPr lang="ru-RU" sz="1600" dirty="0">
                <a:latin typeface="Comic Sans MS" pitchFamily="66" charset="0"/>
              </a:rPr>
              <a:t>рисовать узоры на ровной поверхности разными предметами. Так как на песке получаются четкие узоры, дорожки, то их можно использовать в играх на классификацию. Например, по волнистой дорожке идут только люди, по прямой дорожке едут только машины и т.д.</a:t>
            </a:r>
          </a:p>
          <a:p>
            <a:r>
              <a:rPr lang="ru-RU" sz="1600" dirty="0">
                <a:latin typeface="Comic Sans MS" pitchFamily="66" charset="0"/>
              </a:rPr>
              <a:t>можно рисовать достаточно четкие лица, обучая ребенка графическим способам обозначения эмоций человека: радости, грусти, злости, страха, удивления.</a:t>
            </a:r>
          </a:p>
          <a:p>
            <a:endParaRPr lang="ru-RU" dirty="0"/>
          </a:p>
        </p:txBody>
      </p:sp>
      <p:pic>
        <p:nvPicPr>
          <p:cNvPr id="6" name="Picture 2" descr="F:\DCIM\107_PANA\P10708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2924944"/>
            <a:ext cx="4464496" cy="334837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1157</TotalTime>
  <Words>472</Words>
  <Application>Microsoft Office PowerPoint</Application>
  <PresentationFormat>Широкоэкранный</PresentationFormat>
  <Paragraphs>77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Comic Sans MS</vt:lpstr>
      <vt:lpstr>Garamond</vt:lpstr>
      <vt:lpstr>Times New Roman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Преимущества кинетического песка:</vt:lpstr>
      <vt:lpstr>Занятия с кинетическим песком :</vt:lpstr>
      <vt:lpstr>Презентация PowerPoint</vt:lpstr>
      <vt:lpstr>Презентация PowerPoint</vt:lpstr>
      <vt:lpstr>Игровые принадлежности</vt:lpstr>
      <vt:lpstr>Упражнение «Узоры на песке» </vt:lpstr>
      <vt:lpstr>Упражнение «Необыкновенные следы» </vt:lpstr>
      <vt:lpstr>Игра «Отпечатки» </vt:lpstr>
      <vt:lpstr>Игра «Песочные прятки» </vt:lpstr>
      <vt:lpstr>Сюжетные игры: «Необитаемый остров», «Дом», «Морской мир» и др.</vt:lpstr>
      <vt:lpstr>Игра «Строим вместе»</vt:lpstr>
      <vt:lpstr>Спасибо за внимание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Кинетический песок как средство социальной адаптации и личностного развития детей Конкурс «Лучшая презентация к мероприятию» Педагог- психолог высшей квалификационной категории Богучарская Елена Вячеславовна</dc:title>
  <dc:creator>User</dc:creator>
  <cp:lastModifiedBy>Александр Старцев</cp:lastModifiedBy>
  <cp:revision>97</cp:revision>
  <dcterms:created xsi:type="dcterms:W3CDTF">2014-11-17T08:55:52Z</dcterms:created>
  <dcterms:modified xsi:type="dcterms:W3CDTF">2016-10-17T19:11:27Z</dcterms:modified>
</cp:coreProperties>
</file>