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7" r:id="rId4"/>
    <p:sldId id="257" r:id="rId5"/>
    <p:sldId id="258" r:id="rId6"/>
    <p:sldId id="259" r:id="rId7"/>
    <p:sldId id="270" r:id="rId8"/>
    <p:sldId id="261" r:id="rId9"/>
    <p:sldId id="262" r:id="rId10"/>
    <p:sldId id="263" r:id="rId11"/>
    <p:sldId id="264" r:id="rId12"/>
    <p:sldId id="265" r:id="rId13"/>
    <p:sldId id="266" r:id="rId14"/>
    <p:sldId id="272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929"/>
    <a:srgbClr val="99FF33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BAB98-6201-40CD-9F5E-3E69FDF258AC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98D8-B73F-401D-A48F-134ED651D1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BAB98-6201-40CD-9F5E-3E69FDF258AC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98D8-B73F-401D-A48F-134ED651D1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BAB98-6201-40CD-9F5E-3E69FDF258AC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98D8-B73F-401D-A48F-134ED651D1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BAB98-6201-40CD-9F5E-3E69FDF258AC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98D8-B73F-401D-A48F-134ED651D1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BAB98-6201-40CD-9F5E-3E69FDF258AC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98D8-B73F-401D-A48F-134ED651D1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BAB98-6201-40CD-9F5E-3E69FDF258AC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98D8-B73F-401D-A48F-134ED651D1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BAB98-6201-40CD-9F5E-3E69FDF258AC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98D8-B73F-401D-A48F-134ED651D1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BAB98-6201-40CD-9F5E-3E69FDF258AC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98D8-B73F-401D-A48F-134ED651D1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BAB98-6201-40CD-9F5E-3E69FDF258AC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98D8-B73F-401D-A48F-134ED651D1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BAB98-6201-40CD-9F5E-3E69FDF258AC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98D8-B73F-401D-A48F-134ED651D1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BAB98-6201-40CD-9F5E-3E69FDF258AC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98D8-B73F-401D-A48F-134ED651D1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33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BAB98-6201-40CD-9F5E-3E69FDF258AC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698D8-B73F-401D-A48F-134ED651D1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audio" Target="../media/audio1.wav"/><Relationship Id="rId7" Type="http://schemas.openxmlformats.org/officeDocument/2006/relationships/image" Target="../media/image3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slide" Target="slide4.xml"/><Relationship Id="rId10" Type="http://schemas.openxmlformats.org/officeDocument/2006/relationships/image" Target="../media/image40.png"/><Relationship Id="rId4" Type="http://schemas.openxmlformats.org/officeDocument/2006/relationships/image" Target="../media/image30.jpeg"/><Relationship Id="rId9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3.png"/><Relationship Id="rId10" Type="http://schemas.microsoft.com/office/2007/relationships/hdphoto" Target="../media/hdphoto38.wdp"/><Relationship Id="rId14" Type="http://schemas.microsoft.com/office/2007/relationships/hdphoto" Target="../media/hdphoto40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slide" Target="slide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audio" Target="../media/audio1.wav"/><Relationship Id="rId16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gif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43042" y="1071546"/>
            <a:ext cx="624600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Интерактивная игра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«Весна пришла»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896" y="5949280"/>
            <a:ext cx="1867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Сатка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Интерактивная игра Весна пришла\2018-04-06-11-49-24.jpg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Управляющая кнопка: назад 2">
            <a:hlinkClick r:id="rId3" action="ppaction://hlinksldjump" highlightClick="1"/>
          </p:cNvPr>
          <p:cNvSpPr/>
          <p:nvPr/>
        </p:nvSpPr>
        <p:spPr>
          <a:xfrm>
            <a:off x="7715272" y="6072206"/>
            <a:ext cx="1071570" cy="571504"/>
          </a:xfrm>
          <a:prstGeom prst="actionButtonBackPreviou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071538" y="1000108"/>
            <a:ext cx="6823744" cy="175679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</a:rPr>
              <a:t>Снежок растаял и с полей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</a:rPr>
              <a:t>Бежит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</a:rPr>
              <a:t>проворливый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</a:rPr>
              <a:t> 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2018-04-06-11-50-3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714612" y="2428868"/>
            <a:ext cx="5201920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Интерактивная игра Весна пришла\2018-04-06-11-49-24.jpg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Управляющая кнопка: назад 2">
            <a:hlinkClick r:id="rId3" action="ppaction://hlinksldjump" highlightClick="1"/>
          </p:cNvPr>
          <p:cNvSpPr/>
          <p:nvPr/>
        </p:nvSpPr>
        <p:spPr>
          <a:xfrm>
            <a:off x="7715272" y="6072206"/>
            <a:ext cx="1071570" cy="571504"/>
          </a:xfrm>
          <a:prstGeom prst="actionButtonBackPreviou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71538" y="642918"/>
            <a:ext cx="74563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Comic Sans MS" pitchFamily="66" charset="0"/>
              </a:rPr>
              <a:t>Серебристая Морковка</a:t>
            </a:r>
            <a:br>
              <a:rPr lang="ru-RU" sz="32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00B050"/>
                </a:solidFill>
                <a:latin typeface="Comic Sans MS" pitchFamily="66" charset="0"/>
              </a:rPr>
              <a:t>Прицепилась к крыше ловко.</a:t>
            </a:r>
            <a:br>
              <a:rPr lang="ru-RU" sz="32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00B050"/>
                </a:solidFill>
                <a:latin typeface="Comic Sans MS" pitchFamily="66" charset="0"/>
              </a:rPr>
              <a:t>Уцепилась за карниз</a:t>
            </a:r>
            <a:br>
              <a:rPr lang="ru-RU" sz="32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00B050"/>
                </a:solidFill>
                <a:latin typeface="Comic Sans MS" pitchFamily="66" charset="0"/>
              </a:rPr>
              <a:t>И растёт весною вниз.</a:t>
            </a:r>
            <a:endParaRPr lang="ru-RU" sz="32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2018-04-05-15-02-26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1670" y="2714620"/>
            <a:ext cx="3759200" cy="3571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Интерактивная игра Весна пришла\2018-04-06-11-49-24.jpg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Управляющая кнопка: назад 2">
            <a:hlinkClick r:id="rId3" action="ppaction://hlinksldjump" highlightClick="1"/>
          </p:cNvPr>
          <p:cNvSpPr/>
          <p:nvPr/>
        </p:nvSpPr>
        <p:spPr>
          <a:xfrm>
            <a:off x="7715272" y="6072206"/>
            <a:ext cx="1071570" cy="571504"/>
          </a:xfrm>
          <a:prstGeom prst="actionButtonBackPreviou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00100" y="642918"/>
            <a:ext cx="68407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Comic Sans MS" pitchFamily="66" charset="0"/>
              </a:rPr>
              <a:t>Солнце греет у порога </a:t>
            </a:r>
            <a:br>
              <a:rPr lang="ru-RU" sz="32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00B050"/>
                </a:solidFill>
                <a:latin typeface="Comic Sans MS" pitchFamily="66" charset="0"/>
              </a:rPr>
              <a:t>И растаяли сугробы, </a:t>
            </a:r>
            <a:br>
              <a:rPr lang="ru-RU" sz="32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00B050"/>
                </a:solidFill>
                <a:latin typeface="Comic Sans MS" pitchFamily="66" charset="0"/>
              </a:rPr>
              <a:t>Потекли рекой ручьи, </a:t>
            </a:r>
            <a:br>
              <a:rPr lang="ru-RU" sz="32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00B050"/>
                </a:solidFill>
                <a:latin typeface="Comic Sans MS" pitchFamily="66" charset="0"/>
              </a:rPr>
              <a:t>Прилетели к нам ...</a:t>
            </a:r>
            <a:endParaRPr lang="ru-RU" sz="32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5" name="Picture 5" descr="B:\Ирочка\Изображения\для презентации\весна\78967742_399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2643174" y="3143248"/>
            <a:ext cx="4905972" cy="2168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Users\User\Desktop\Интерактивная игра Весна пришла\2018-04-06-11-49-24.jpg"/>
          <p:cNvPicPr>
            <a:picLocks noChangeAspect="1" noChangeArrowheads="1"/>
          </p:cNvPicPr>
          <p:nvPr/>
        </p:nvPicPr>
        <p:blipFill>
          <a:blip r:embed="rId4" cstate="email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57224" y="214290"/>
            <a:ext cx="76819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Назови перелетных птиц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Управляющая кнопка: домой 9">
            <a:hlinkClick r:id="rId5" action="ppaction://hlinksldjump" highlightClick="1"/>
          </p:cNvPr>
          <p:cNvSpPr/>
          <p:nvPr/>
        </p:nvSpPr>
        <p:spPr>
          <a:xfrm>
            <a:off x="428596" y="6000768"/>
            <a:ext cx="500066" cy="642918"/>
          </a:xfrm>
          <a:prstGeom prst="actionButtonHom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3571868" y="1428736"/>
            <a:ext cx="1866891" cy="2114622"/>
            <a:chOff x="571472" y="1357298"/>
            <a:chExt cx="1866891" cy="2114622"/>
          </a:xfrm>
        </p:grpSpPr>
        <p:pic>
          <p:nvPicPr>
            <p:cNvPr id="3" name="Рисунок 2" descr="2018-04-06-13-02-15.jpg"/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1472" y="1357298"/>
              <a:ext cx="1866891" cy="186689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000100" y="3071810"/>
              <a:ext cx="10567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latin typeface="Comic Sans MS" pitchFamily="66" charset="0"/>
                </a:rPr>
                <a:t>Голубь</a:t>
              </a:r>
              <a:endParaRPr lang="ru-RU" sz="2000" dirty="0">
                <a:latin typeface="Comic Sans MS" pitchFamily="66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000628" y="4071942"/>
            <a:ext cx="1454642" cy="2543250"/>
            <a:chOff x="7215206" y="3929066"/>
            <a:chExt cx="1454642" cy="2543250"/>
          </a:xfrm>
        </p:grpSpPr>
        <p:pic>
          <p:nvPicPr>
            <p:cNvPr id="4" name="Рисунок 3" descr="2018-04-06-13-01-51.png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215206" y="3929066"/>
              <a:ext cx="1454642" cy="2138737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429520" y="6072206"/>
              <a:ext cx="9396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latin typeface="Comic Sans MS" pitchFamily="66" charset="0"/>
                </a:rPr>
                <a:t>Дятел</a:t>
              </a:r>
              <a:endParaRPr lang="ru-RU" sz="2000" dirty="0">
                <a:latin typeface="Comic Sans MS" pitchFamily="66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858016" y="1285860"/>
            <a:ext cx="1571636" cy="1828870"/>
            <a:chOff x="6858016" y="1285860"/>
            <a:chExt cx="1571636" cy="1828870"/>
          </a:xfrm>
        </p:grpSpPr>
        <p:pic>
          <p:nvPicPr>
            <p:cNvPr id="6" name="Рисунок 5" descr="2018-04-06-12-59-30.gif"/>
            <p:cNvPicPr>
              <a:picLocks noChangeAspect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58016" y="1285860"/>
              <a:ext cx="1571636" cy="136640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072330" y="2714620"/>
              <a:ext cx="13035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latin typeface="Comic Sans MS" pitchFamily="66" charset="0"/>
                </a:rPr>
                <a:t>Ласточка</a:t>
              </a:r>
              <a:endParaRPr lang="ru-RU" sz="2000" dirty="0">
                <a:latin typeface="Comic Sans MS" pitchFamily="66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00034" y="1500174"/>
            <a:ext cx="1921396" cy="1543118"/>
            <a:chOff x="3714744" y="1714488"/>
            <a:chExt cx="1921396" cy="1543118"/>
          </a:xfrm>
        </p:grpSpPr>
        <p:pic>
          <p:nvPicPr>
            <p:cNvPr id="9" name="Picture 7" descr="B:\Ирочка\Изображения\для презентации\весна\sturnus_vulgaris-0214_r-300x300.jpg"/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714744" y="1714488"/>
              <a:ext cx="1921396" cy="1214322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4143372" y="2857496"/>
              <a:ext cx="11849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latin typeface="Comic Sans MS" pitchFamily="66" charset="0"/>
                </a:rPr>
                <a:t>Скворец</a:t>
              </a:r>
              <a:endParaRPr lang="ru-RU" sz="2000" dirty="0">
                <a:latin typeface="Comic Sans MS" pitchFamily="66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1285852" y="4000504"/>
            <a:ext cx="1498332" cy="1471680"/>
            <a:chOff x="2857488" y="5143512"/>
            <a:chExt cx="1498332" cy="1471680"/>
          </a:xfrm>
        </p:grpSpPr>
        <p:pic>
          <p:nvPicPr>
            <p:cNvPr id="5" name="Рисунок 4" descr="2018-04-06-13-01-24.png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2857488" y="5143512"/>
              <a:ext cx="1498332" cy="1079548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928926" y="6215082"/>
              <a:ext cx="12282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latin typeface="Comic Sans MS" pitchFamily="66" charset="0"/>
                </a:rPr>
                <a:t>Воробей</a:t>
              </a:r>
              <a:endParaRPr lang="ru-RU" sz="2000" dirty="0">
                <a:latin typeface="Comic Sans MS" pitchFamily="66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643702" y="3643314"/>
            <a:ext cx="2139320" cy="1900308"/>
            <a:chOff x="4286248" y="3500438"/>
            <a:chExt cx="2139320" cy="1900308"/>
          </a:xfrm>
        </p:grpSpPr>
        <p:pic>
          <p:nvPicPr>
            <p:cNvPr id="7" name="Рисунок 6" descr="2018-04-06-12-59-43.jpg"/>
            <p:cNvPicPr>
              <a:picLocks noChangeAspect="1"/>
            </p:cNvPicPr>
            <p:nvPr/>
          </p:nvPicPr>
          <p:blipFill>
            <a:blip r:embed="rId1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86248" y="3500438"/>
              <a:ext cx="2139320" cy="150782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072066" y="5000636"/>
              <a:ext cx="7489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 smtClean="0">
                  <a:latin typeface="Comic Sans MS" pitchFamily="66" charset="0"/>
                </a:rPr>
                <a:t>Грач</a:t>
              </a:r>
              <a:endParaRPr lang="ru-RU" sz="2000" dirty="0"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Интерактивная игра Весна пришла\2018-04-06-11-49-24.jpg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835696" y="188640"/>
            <a:ext cx="630986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Какие животные </a:t>
            </a:r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весной</a:t>
            </a:r>
          </a:p>
          <a:p>
            <a:pPr algn="ctr"/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просыпаются</a:t>
            </a:r>
            <a:r>
              <a:rPr lang="ru-RU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?</a:t>
            </a:r>
            <a:endParaRPr lang="ru-RU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1772816"/>
            <a:ext cx="2256680" cy="28083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6250" b="100000" l="0" r="91250">
                        <a14:foregroundMark x1="21250" y1="60000" x2="21250" y2="60000"/>
                        <a14:foregroundMark x1="21250" y1="67500" x2="21250" y2="67500"/>
                        <a14:foregroundMark x1="21250" y1="67500" x2="21250" y2="67500"/>
                        <a14:foregroundMark x1="21250" y1="67500" x2="21250" y2="67500"/>
                        <a14:foregroundMark x1="47422" y1="65278" x2="47422" y2="65278"/>
                        <a14:foregroundMark x1="23359" y1="55556" x2="23359" y2="55556"/>
                        <a14:foregroundMark x1="24609" y1="54028" x2="24609" y2="54028"/>
                        <a14:foregroundMark x1="19609" y1="54722" x2="19609" y2="54722"/>
                        <a14:foregroundMark x1="19609" y1="54722" x2="19609" y2="54722"/>
                        <a14:foregroundMark x1="19609" y1="54722" x2="19609" y2="54722"/>
                        <a14:foregroundMark x1="22969" y1="72778" x2="22969" y2="72778"/>
                        <a14:foregroundMark x1="22969" y1="74306" x2="22969" y2="74306"/>
                        <a14:foregroundMark x1="20000" y1="72083" x2="20000" y2="72083"/>
                        <a14:foregroundMark x1="20000" y1="72083" x2="20000" y2="72083"/>
                        <a14:foregroundMark x1="18750" y1="70556" x2="18750" y2="70556"/>
                        <a14:foregroundMark x1="18750" y1="70556" x2="18750" y2="70556"/>
                        <a14:foregroundMark x1="62656" y1="18750" x2="60938" y2="17917"/>
                        <a14:foregroundMark x1="56719" y1="12639" x2="56719" y2="12639"/>
                        <a14:foregroundMark x1="56719" y1="12639" x2="56719" y2="12639"/>
                        <a14:foregroundMark x1="56719" y1="12639" x2="56719" y2="12639"/>
                        <a14:foregroundMark x1="52500" y1="11250" x2="50859" y2="11250"/>
                        <a14:foregroundMark x1="50391" y1="11250" x2="42422" y2="12639"/>
                        <a14:foregroundMark x1="33906" y1="16389" x2="33906" y2="16389"/>
                        <a14:foregroundMark x1="33125" y1="16389" x2="33125" y2="16389"/>
                        <a14:foregroundMark x1="29688" y1="16389" x2="29688" y2="16389"/>
                        <a14:foregroundMark x1="28906" y1="16389" x2="28906" y2="16389"/>
                        <a14:foregroundMark x1="27187" y1="16389" x2="27187" y2="16389"/>
                        <a14:foregroundMark x1="25938" y1="16389" x2="24609" y2="17917"/>
                        <a14:foregroundMark x1="22109" y1="18750" x2="22109" y2="18750"/>
                        <a14:foregroundMark x1="20000" y1="20972" x2="18750" y2="21667"/>
                        <a14:foregroundMark x1="17500" y1="37500" x2="17500" y2="37500"/>
                        <a14:foregroundMark x1="19609" y1="18750" x2="19609" y2="18750"/>
                        <a14:foregroundMark x1="24219" y1="19444" x2="24219" y2="19444"/>
                        <a14:foregroundMark x1="36016" y1="16389" x2="38984" y2="14167"/>
                        <a14:foregroundMark x1="39844" y1="14167" x2="39844" y2="14167"/>
                        <a14:foregroundMark x1="39844" y1="14167" x2="41094" y2="13472"/>
                        <a14:foregroundMark x1="41563" y1="13472" x2="41563" y2="13472"/>
                        <a14:foregroundMark x1="41563" y1="13472" x2="41563" y2="13472"/>
                        <a14:foregroundMark x1="18281" y1="38194" x2="18281" y2="38194"/>
                        <a14:foregroundMark x1="16172" y1="26944" x2="16172" y2="26944"/>
                        <a14:foregroundMark x1="16172" y1="26944" x2="16172" y2="26944"/>
                        <a14:foregroundMark x1="16172" y1="26944" x2="16172" y2="26944"/>
                        <a14:foregroundMark x1="15781" y1="26944" x2="15781" y2="26944"/>
                        <a14:foregroundMark x1="15781" y1="27778" x2="15781" y2="27778"/>
                        <a14:foregroundMark x1="15781" y1="27778" x2="15781" y2="30000"/>
                        <a14:foregroundMark x1="17031" y1="32222" x2="17031" y2="32222"/>
                        <a14:foregroundMark x1="17031" y1="32222" x2="17031" y2="32222"/>
                        <a14:foregroundMark x1="17031" y1="32222" x2="17031" y2="32222"/>
                        <a14:foregroundMark x1="17500" y1="37500" x2="17500" y2="37500"/>
                        <a14:foregroundMark x1="19609" y1="47222" x2="19609" y2="47222"/>
                        <a14:foregroundMark x1="19609" y1="47222" x2="19609" y2="47222"/>
                        <a14:foregroundMark x1="20391" y1="49444" x2="20391" y2="51806"/>
                        <a14:foregroundMark x1="13281" y1="56250" x2="13281" y2="56250"/>
                        <a14:foregroundMark x1="13281" y1="56250" x2="13281" y2="56250"/>
                        <a14:foregroundMark x1="13281" y1="56250" x2="13281" y2="56250"/>
                        <a14:foregroundMark x1="10313" y1="55556" x2="10313" y2="55556"/>
                        <a14:foregroundMark x1="10313" y1="55556" x2="10313" y2="55556"/>
                        <a14:foregroundMark x1="8984" y1="52500" x2="8984" y2="52500"/>
                        <a14:foregroundMark x1="7734" y1="48056" x2="7734" y2="48056"/>
                        <a14:foregroundMark x1="7734" y1="44167" x2="9453" y2="43472"/>
                        <a14:foregroundMark x1="12422" y1="41944" x2="14063" y2="41944"/>
                        <a14:foregroundMark x1="14063" y1="41944" x2="14063" y2="41944"/>
                        <a14:foregroundMark x1="14063" y1="41944" x2="14063" y2="41944"/>
                        <a14:foregroundMark x1="14063" y1="41944" x2="14063" y2="41944"/>
                        <a14:foregroundMark x1="14063" y1="41944" x2="14063" y2="41944"/>
                        <a14:foregroundMark x1="14063" y1="41944" x2="14063" y2="41944"/>
                        <a14:foregroundMark x1="14531" y1="39722" x2="14531" y2="35972"/>
                        <a14:foregroundMark x1="14531" y1="34444" x2="14531" y2="34444"/>
                        <a14:foregroundMark x1="14531" y1="34444" x2="14531" y2="34444"/>
                        <a14:foregroundMark x1="13672" y1="34444" x2="10703" y2="50278"/>
                        <a14:foregroundMark x1="10703" y1="50278" x2="10703" y2="50278"/>
                        <a14:foregroundMark x1="10703" y1="50278" x2="10703" y2="50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772816"/>
            <a:ext cx="3840425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Интерактивная игра Весна пришла\2018-04-06-11-49-24.jpg"/>
          <p:cNvPicPr>
            <a:picLocks noChangeAspect="1" noChangeArrowheads="1"/>
          </p:cNvPicPr>
          <p:nvPr/>
        </p:nvPicPr>
        <p:blipFill>
          <a:blip r:embed="rId3" cstate="email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s://static-eu.insales.ru/files/1/7228/3677244/original/%D1%81%D0%BC%D0%B0%D0%B9%D0%BB%D0%B8%D0%BA_%D0%BF%D0%BE%D1%85%D0%B2%D0%B0%D0%BB%D0%B8%D1%82%D1%8C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2143116"/>
            <a:ext cx="4320480" cy="43204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57422" y="642918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9"/>
            <a:ext cx="85011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обобщить знания детей дошкольного возраста о весеннем времени года и его особенностях.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Обучающие: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Обобщить знания детей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 весне как одном из четырех времен года.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Развивающие: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любознательность, наблюдательность, активность в познавательной деятельности;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развивать память и внимание, логическое мышление.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Воспитывающие: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воспитывать интерес к миру природы.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8788" y="285728"/>
            <a:ext cx="39088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Алгоритм работы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4"/>
          <p:cNvSpPr>
            <a:spLocks noChangeArrowheads="1"/>
          </p:cNvSpPr>
          <p:nvPr/>
        </p:nvSpPr>
        <p:spPr bwMode="auto">
          <a:xfrm>
            <a:off x="142844" y="928670"/>
            <a:ext cx="83343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Calibri" pitchFamily="34" charset="0"/>
              <a:buAutoNum type="arabicPeriod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Вашему вниманию предлагается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четыре пункта меню - игры.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Для выбора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нажмите на любой пункт меню.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Calibri" pitchFamily="34" charset="0"/>
              <a:buAutoNum type="arabicPeriod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Следуйте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дальнейшей инструкции.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Calibri" pitchFamily="34" charset="0"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перехода в главное меню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нажмите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значок домика.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олна 1">
            <a:hlinkClick r:id="rId2" action="ppaction://hlinksldjump"/>
          </p:cNvPr>
          <p:cNvSpPr/>
          <p:nvPr/>
        </p:nvSpPr>
        <p:spPr>
          <a:xfrm>
            <a:off x="571472" y="285728"/>
            <a:ext cx="5643602" cy="857256"/>
          </a:xfrm>
          <a:prstGeom prst="wav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1.Признаки весны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Волна 2">
            <a:hlinkClick r:id="rId3" action="ppaction://hlinksldjump"/>
          </p:cNvPr>
          <p:cNvSpPr/>
          <p:nvPr/>
        </p:nvSpPr>
        <p:spPr>
          <a:xfrm>
            <a:off x="2928926" y="1500174"/>
            <a:ext cx="5572164" cy="1000132"/>
          </a:xfrm>
          <a:prstGeom prst="wav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2.Найди отличия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олна 3">
            <a:hlinkClick r:id="rId4" action="ppaction://hlinksldjump"/>
          </p:cNvPr>
          <p:cNvSpPr/>
          <p:nvPr/>
        </p:nvSpPr>
        <p:spPr>
          <a:xfrm>
            <a:off x="500034" y="5286388"/>
            <a:ext cx="5715040" cy="1000132"/>
          </a:xfrm>
          <a:prstGeom prst="wav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5.Перелетные птицы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олна 4">
            <a:hlinkClick r:id="rId5" action="ppaction://hlinksldjump"/>
          </p:cNvPr>
          <p:cNvSpPr/>
          <p:nvPr/>
        </p:nvSpPr>
        <p:spPr>
          <a:xfrm>
            <a:off x="2857488" y="3857628"/>
            <a:ext cx="5643602" cy="928694"/>
          </a:xfrm>
          <a:prstGeom prst="wav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4.Весенние загадки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олна 5">
            <a:hlinkClick r:id="rId3" action="ppaction://hlinksldjump"/>
          </p:cNvPr>
          <p:cNvSpPr/>
          <p:nvPr/>
        </p:nvSpPr>
        <p:spPr>
          <a:xfrm>
            <a:off x="428596" y="2571744"/>
            <a:ext cx="5572164" cy="1000132"/>
          </a:xfrm>
          <a:prstGeom prst="wav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3.Назови приметы весны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0" y="2487636"/>
            <a:ext cx="9158068" cy="1155678"/>
          </a:xfrm>
          <a:custGeom>
            <a:avLst/>
            <a:gdLst>
              <a:gd name="connsiteX0" fmla="*/ 0 w 9158068"/>
              <a:gd name="connsiteY0" fmla="*/ 677595 h 1001152"/>
              <a:gd name="connsiteX1" fmla="*/ 1237957 w 9158068"/>
              <a:gd name="connsiteY1" fmla="*/ 58616 h 1001152"/>
              <a:gd name="connsiteX2" fmla="*/ 3502855 w 9158068"/>
              <a:gd name="connsiteY2" fmla="*/ 325902 h 1001152"/>
              <a:gd name="connsiteX3" fmla="*/ 5880295 w 9158068"/>
              <a:gd name="connsiteY3" fmla="*/ 185226 h 1001152"/>
              <a:gd name="connsiteX4" fmla="*/ 9158068 w 9158068"/>
              <a:gd name="connsiteY4" fmla="*/ 1001152 h 1001152"/>
              <a:gd name="connsiteX5" fmla="*/ 9158068 w 9158068"/>
              <a:gd name="connsiteY5" fmla="*/ 1001152 h 1001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8068" h="1001152">
                <a:moveTo>
                  <a:pt x="0" y="677595"/>
                </a:moveTo>
                <a:cubicBezTo>
                  <a:pt x="327074" y="397413"/>
                  <a:pt x="654148" y="117232"/>
                  <a:pt x="1237957" y="58616"/>
                </a:cubicBezTo>
                <a:cubicBezTo>
                  <a:pt x="1821766" y="0"/>
                  <a:pt x="2729132" y="304800"/>
                  <a:pt x="3502855" y="325902"/>
                </a:cubicBezTo>
                <a:cubicBezTo>
                  <a:pt x="4276578" y="347004"/>
                  <a:pt x="4937760" y="72684"/>
                  <a:pt x="5880295" y="185226"/>
                </a:cubicBezTo>
                <a:cubicBezTo>
                  <a:pt x="6822830" y="297768"/>
                  <a:pt x="9158068" y="1001152"/>
                  <a:pt x="9158068" y="1001152"/>
                </a:cubicBezTo>
                <a:lnTo>
                  <a:pt x="9158068" y="1001152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3214686"/>
            <a:ext cx="9144000" cy="392906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32146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0" y="2643182"/>
            <a:ext cx="9144000" cy="114300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86512" y="500042"/>
            <a:ext cx="1285884" cy="10001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2018-04-05-14-13-27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3108" y="0"/>
            <a:ext cx="4143226" cy="4000504"/>
          </a:xfrm>
          <a:prstGeom prst="rect">
            <a:avLst/>
          </a:prstGeom>
        </p:spPr>
      </p:pic>
      <p:pic>
        <p:nvPicPr>
          <p:cNvPr id="27" name="Рисунок 26" descr="2018-04-05-14-18-35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857620" y="3643314"/>
            <a:ext cx="2448555" cy="914382"/>
          </a:xfrm>
          <a:prstGeom prst="rect">
            <a:avLst/>
          </a:prstGeom>
        </p:spPr>
      </p:pic>
      <p:pic>
        <p:nvPicPr>
          <p:cNvPr id="28" name="Рисунок 27" descr="2018-04-05-14-18-54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3143248"/>
            <a:ext cx="2357422" cy="1037266"/>
          </a:xfrm>
          <a:prstGeom prst="rect">
            <a:avLst/>
          </a:prstGeom>
        </p:spPr>
      </p:pic>
      <p:pic>
        <p:nvPicPr>
          <p:cNvPr id="29" name="Рисунок 28" descr="2018-04-05-14-18-35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786050" y="5072074"/>
            <a:ext cx="2448555" cy="914382"/>
          </a:xfrm>
          <a:prstGeom prst="rect">
            <a:avLst/>
          </a:prstGeom>
        </p:spPr>
      </p:pic>
      <p:pic>
        <p:nvPicPr>
          <p:cNvPr id="30" name="Рисунок 29" descr="2018-04-05-14-18-35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57224" y="5943618"/>
            <a:ext cx="2448555" cy="914382"/>
          </a:xfrm>
          <a:prstGeom prst="rect">
            <a:avLst/>
          </a:prstGeom>
        </p:spPr>
      </p:pic>
      <p:pic>
        <p:nvPicPr>
          <p:cNvPr id="31" name="Рисунок 30" descr="2018-04-05-14-18-02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429388" y="500042"/>
            <a:ext cx="992295" cy="1000108"/>
          </a:xfrm>
          <a:prstGeom prst="rect">
            <a:avLst/>
          </a:prstGeom>
        </p:spPr>
      </p:pic>
      <p:sp>
        <p:nvSpPr>
          <p:cNvPr id="32" name="Скругленный прямоугольник 31"/>
          <p:cNvSpPr/>
          <p:nvPr/>
        </p:nvSpPr>
        <p:spPr>
          <a:xfrm rot="5400000">
            <a:off x="7000892" y="5072074"/>
            <a:ext cx="1285884" cy="10001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357950" y="3500438"/>
            <a:ext cx="1285884" cy="10001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715272" y="3500438"/>
            <a:ext cx="1285884" cy="10001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 rot="5400000">
            <a:off x="6929454" y="2000240"/>
            <a:ext cx="1285884" cy="10001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715272" y="500042"/>
            <a:ext cx="1285884" cy="10001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 descr="2018-04-05-14-14-43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143768" y="1928802"/>
            <a:ext cx="873111" cy="1016668"/>
          </a:xfrm>
          <a:prstGeom prst="rect">
            <a:avLst/>
          </a:prstGeom>
        </p:spPr>
      </p:pic>
      <p:pic>
        <p:nvPicPr>
          <p:cNvPr id="41" name="Рисунок 40" descr="2018-04-05-14-18-02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071538" y="0"/>
            <a:ext cx="2143140" cy="2160014"/>
          </a:xfrm>
          <a:prstGeom prst="rect">
            <a:avLst/>
          </a:prstGeom>
        </p:spPr>
      </p:pic>
      <p:pic>
        <p:nvPicPr>
          <p:cNvPr id="40" name="Рисунок 39" descr="2018-04-05-14-15-03.jpg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4346" y="3048000"/>
            <a:ext cx="3810000" cy="3810000"/>
          </a:xfrm>
          <a:prstGeom prst="rect">
            <a:avLst/>
          </a:prstGeom>
        </p:spPr>
      </p:pic>
      <p:pic>
        <p:nvPicPr>
          <p:cNvPr id="26" name="Рисунок 25" descr="2018-04-05-14-14-29.gif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714356"/>
            <a:ext cx="2419350" cy="2857500"/>
          </a:xfrm>
          <a:prstGeom prst="rect">
            <a:avLst/>
          </a:prstGeom>
        </p:spPr>
      </p:pic>
      <p:pic>
        <p:nvPicPr>
          <p:cNvPr id="22" name="Рисунок 21" descr="2018-04-05-14-14-43.pn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0" y="2928934"/>
            <a:ext cx="3428992" cy="3762699"/>
          </a:xfrm>
          <a:prstGeom prst="rect">
            <a:avLst/>
          </a:prstGeom>
        </p:spPr>
      </p:pic>
      <p:pic>
        <p:nvPicPr>
          <p:cNvPr id="23" name="Рисунок 22" descr="2018-04-05-15-01-02.jpg"/>
          <p:cNvPicPr>
            <a:picLocks noChangeAspect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86710" y="428604"/>
            <a:ext cx="1143008" cy="1143008"/>
          </a:xfrm>
          <a:prstGeom prst="rect">
            <a:avLst/>
          </a:prstGeom>
        </p:spPr>
      </p:pic>
      <p:pic>
        <p:nvPicPr>
          <p:cNvPr id="24" name="Рисунок 23" descr="2018-04-05-15-03-28.jpg"/>
          <p:cNvPicPr>
            <a:picLocks noChangeAspect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5140" y="3714752"/>
            <a:ext cx="643094" cy="567352"/>
          </a:xfrm>
          <a:prstGeom prst="rect">
            <a:avLst/>
          </a:prstGeom>
        </p:spPr>
      </p:pic>
      <p:pic>
        <p:nvPicPr>
          <p:cNvPr id="25" name="Рисунок 24" descr="2018-04-05-15-03-28.jpg"/>
          <p:cNvPicPr>
            <a:picLocks noChangeAspect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6182" y="5929330"/>
            <a:ext cx="643094" cy="567352"/>
          </a:xfrm>
          <a:prstGeom prst="rect">
            <a:avLst/>
          </a:prstGeom>
        </p:spPr>
      </p:pic>
      <p:pic>
        <p:nvPicPr>
          <p:cNvPr id="38" name="Рисунок 37" descr="2018-04-05-15-03-28.jpg"/>
          <p:cNvPicPr>
            <a:picLocks noChangeAspect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72198" y="5429264"/>
            <a:ext cx="643094" cy="567352"/>
          </a:xfrm>
          <a:prstGeom prst="rect">
            <a:avLst/>
          </a:prstGeom>
        </p:spPr>
      </p:pic>
      <p:pic>
        <p:nvPicPr>
          <p:cNvPr id="39" name="Рисунок 38" descr="2018-04-05-15-03-28.jpg"/>
          <p:cNvPicPr>
            <a:picLocks noChangeAspect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9190" y="4643446"/>
            <a:ext cx="643094" cy="567352"/>
          </a:xfrm>
          <a:prstGeom prst="rect">
            <a:avLst/>
          </a:prstGeom>
        </p:spPr>
      </p:pic>
      <p:pic>
        <p:nvPicPr>
          <p:cNvPr id="42" name="Рисунок 41" descr="2018-04-05-15-03-28.jpg"/>
          <p:cNvPicPr>
            <a:picLocks noChangeAspect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7554" y="3929066"/>
            <a:ext cx="643094" cy="567352"/>
          </a:xfrm>
          <a:prstGeom prst="rect">
            <a:avLst/>
          </a:prstGeom>
        </p:spPr>
      </p:pic>
      <p:pic>
        <p:nvPicPr>
          <p:cNvPr id="43" name="Рисунок 42" descr="2018-04-05-15-03-28.jpg"/>
          <p:cNvPicPr>
            <a:picLocks noChangeAspect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6380" y="6000768"/>
            <a:ext cx="643094" cy="567352"/>
          </a:xfrm>
          <a:prstGeom prst="rect">
            <a:avLst/>
          </a:prstGeom>
        </p:spPr>
      </p:pic>
      <p:pic>
        <p:nvPicPr>
          <p:cNvPr id="44" name="Рисунок 43" descr="2018-04-05-15-04-40.png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7286644" y="5143512"/>
            <a:ext cx="746312" cy="856976"/>
          </a:xfrm>
          <a:prstGeom prst="rect">
            <a:avLst/>
          </a:prstGeom>
        </p:spPr>
      </p:pic>
      <p:pic>
        <p:nvPicPr>
          <p:cNvPr id="45" name="Рисунок 44" descr="2018-04-05-15-02-06.jpg"/>
          <p:cNvPicPr>
            <a:picLocks noChangeAspect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72" y="3714752"/>
            <a:ext cx="1219200" cy="731520"/>
          </a:xfrm>
          <a:prstGeom prst="rect">
            <a:avLst/>
          </a:prstGeom>
        </p:spPr>
      </p:pic>
      <p:pic>
        <p:nvPicPr>
          <p:cNvPr id="46" name="Рисунок 45" descr="2018-04-05-15-02-06.jpg"/>
          <p:cNvPicPr>
            <a:picLocks noChangeAspect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628" y="2857496"/>
            <a:ext cx="1219200" cy="731520"/>
          </a:xfrm>
          <a:prstGeom prst="rect">
            <a:avLst/>
          </a:prstGeom>
        </p:spPr>
      </p:pic>
      <p:sp>
        <p:nvSpPr>
          <p:cNvPr id="47" name="Управляющая кнопка: домой 46">
            <a:hlinkClick r:id="rId16" action="ppaction://hlinksldjump" highlightClick="1"/>
          </p:cNvPr>
          <p:cNvSpPr/>
          <p:nvPr/>
        </p:nvSpPr>
        <p:spPr>
          <a:xfrm>
            <a:off x="428596" y="6000768"/>
            <a:ext cx="500066" cy="642918"/>
          </a:xfrm>
          <a:prstGeom prst="actionButtonHom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:\Ирочка\Изображения\для презентации\весна\фон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428604"/>
            <a:ext cx="4391348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B:\Ирочка\Изображения\для презентации\весна\фон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4810" y="3571876"/>
            <a:ext cx="4391348" cy="3086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Солнце 4"/>
          <p:cNvSpPr/>
          <p:nvPr/>
        </p:nvSpPr>
        <p:spPr>
          <a:xfrm>
            <a:off x="214282" y="4929198"/>
            <a:ext cx="1000132" cy="928694"/>
          </a:xfrm>
          <a:prstGeom prst="sun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лнце 5"/>
          <p:cNvSpPr/>
          <p:nvPr/>
        </p:nvSpPr>
        <p:spPr>
          <a:xfrm>
            <a:off x="1500166" y="5072074"/>
            <a:ext cx="1000132" cy="928694"/>
          </a:xfrm>
          <a:prstGeom prst="sun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лнце 7"/>
          <p:cNvSpPr/>
          <p:nvPr/>
        </p:nvSpPr>
        <p:spPr>
          <a:xfrm>
            <a:off x="1214414" y="3786190"/>
            <a:ext cx="1000132" cy="928694"/>
          </a:xfrm>
          <a:prstGeom prst="sun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лнце 8"/>
          <p:cNvSpPr/>
          <p:nvPr/>
        </p:nvSpPr>
        <p:spPr>
          <a:xfrm>
            <a:off x="2857488" y="5429264"/>
            <a:ext cx="1000132" cy="928694"/>
          </a:xfrm>
          <a:prstGeom prst="sun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лнце 9"/>
          <p:cNvSpPr/>
          <p:nvPr/>
        </p:nvSpPr>
        <p:spPr>
          <a:xfrm>
            <a:off x="3000364" y="3857628"/>
            <a:ext cx="1000132" cy="928694"/>
          </a:xfrm>
          <a:prstGeom prst="sun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6" descr="B:\Ирочка\Изображения\для презентации\весна\снег на крыше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14546" y="1214422"/>
            <a:ext cx="2357454" cy="1539697"/>
          </a:xfrm>
          <a:prstGeom prst="rect">
            <a:avLst/>
          </a:prstGeom>
          <a:noFill/>
        </p:spPr>
      </p:pic>
      <p:pic>
        <p:nvPicPr>
          <p:cNvPr id="12" name="Picture 7" descr="B:\Ирочка\Изображения\для презентации\весна\снег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7158" y="1714488"/>
            <a:ext cx="4391348" cy="1714512"/>
          </a:xfrm>
          <a:prstGeom prst="rect">
            <a:avLst/>
          </a:prstGeom>
          <a:noFill/>
        </p:spPr>
      </p:pic>
      <p:pic>
        <p:nvPicPr>
          <p:cNvPr id="13" name="Picture 10" descr="B:\Ирочка\Изображения\для презентации\весна\снеговик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786182" y="2357430"/>
            <a:ext cx="906464" cy="1062853"/>
          </a:xfrm>
          <a:prstGeom prst="rect">
            <a:avLst/>
          </a:prstGeom>
          <a:noFill/>
        </p:spPr>
      </p:pic>
      <p:sp>
        <p:nvSpPr>
          <p:cNvPr id="14" name="Овал 13"/>
          <p:cNvSpPr/>
          <p:nvPr/>
        </p:nvSpPr>
        <p:spPr>
          <a:xfrm>
            <a:off x="4857752" y="4786322"/>
            <a:ext cx="1928826" cy="1734462"/>
          </a:xfrm>
          <a:prstGeom prst="ellipse">
            <a:avLst/>
          </a:prstGeom>
          <a:blipFill>
            <a:blip r:embed="rId8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000100" y="1571612"/>
            <a:ext cx="1928826" cy="1734462"/>
          </a:xfrm>
          <a:prstGeom prst="ellipse">
            <a:avLst/>
          </a:prstGeom>
          <a:blipFill>
            <a:blip r:embed="rId8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857224" y="1428736"/>
            <a:ext cx="2214578" cy="1892728"/>
          </a:xfrm>
          <a:prstGeom prst="ellipse">
            <a:avLst/>
          </a:prstGeom>
          <a:blipFill>
            <a:blip r:embed="rId9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8" descr="B:\Ирочка\Изображения\для презентации\весна\зима ребенок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71472" y="2357430"/>
            <a:ext cx="818813" cy="1064681"/>
          </a:xfrm>
          <a:prstGeom prst="rect">
            <a:avLst/>
          </a:prstGeom>
          <a:noFill/>
        </p:spPr>
      </p:pic>
      <p:pic>
        <p:nvPicPr>
          <p:cNvPr id="18" name="Picture 9" descr="B:\Ирочка\Изображения\для презентации\весна\весна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572000" y="5643578"/>
            <a:ext cx="831705" cy="955619"/>
          </a:xfrm>
          <a:prstGeom prst="rect">
            <a:avLst/>
          </a:prstGeom>
          <a:noFill/>
        </p:spPr>
      </p:pic>
      <p:pic>
        <p:nvPicPr>
          <p:cNvPr id="19" name="Picture 9" descr="B:\Ирочка\Изображения\для презентации\весна\весна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71472" y="2357430"/>
            <a:ext cx="831705" cy="955619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 rot="21137814">
            <a:off x="5143504" y="1000108"/>
            <a:ext cx="329532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«Найди </a:t>
            </a: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отличия»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1" name="Управляющая кнопка: домой 20">
            <a:hlinkClick r:id="rId12" action="ppaction://hlinksldjump" highlightClick="1"/>
          </p:cNvPr>
          <p:cNvSpPr/>
          <p:nvPr/>
        </p:nvSpPr>
        <p:spPr>
          <a:xfrm>
            <a:off x="285720" y="6000768"/>
            <a:ext cx="500066" cy="642918"/>
          </a:xfrm>
          <a:prstGeom prst="actionButtonHom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1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754739/390dc904-2b59-417f-b8ef-7d468c5885b2/s1200?webp=fals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857232"/>
            <a:ext cx="1785950" cy="14287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57488" y="142852"/>
            <a:ext cx="2878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«Назови приметы весны»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avatars.mds.yandex.net/get-pdb/754739/390dc904-2b59-417f-b8ef-7d468c5885b2/s1200?webp=fals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06" y="1428736"/>
            <a:ext cx="1714512" cy="14287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avatars.mds.yandex.net/get-pdb/754739/390dc904-2b59-417f-b8ef-7d468c5885b2/s1200?webp=fals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928670"/>
            <a:ext cx="1785950" cy="15001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avatars.mds.yandex.net/get-pdb/754739/390dc904-2b59-417f-b8ef-7d468c5885b2/s1200?webp=fals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429000"/>
            <a:ext cx="1857388" cy="15001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avatars.mds.yandex.net/get-pdb/754739/390dc904-2b59-417f-b8ef-7d468c5885b2/s1200?webp=fals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4500570"/>
            <a:ext cx="1714512" cy="15001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avatars.mds.yandex.net/get-pdb/754739/390dc904-2b59-417f-b8ef-7d468c5885b2/s1200?webp=false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3857628"/>
            <a:ext cx="1714512" cy="15001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Интерактивная игра Весна пришла\2018-04-06-11-49-24.jpg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214414" y="1285860"/>
            <a:ext cx="6786610" cy="1081087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</a:rPr>
              <a:t>Из-под снега расцветает,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</a:rPr>
              <a:t>Раньше всех весну встречает.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4" name="Рисунок 3" descr="2018-04-05-15-03-11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1760" y="2420888"/>
            <a:ext cx="4286250" cy="3714761"/>
          </a:xfrm>
          <a:prstGeom prst="rect">
            <a:avLst/>
          </a:prstGeom>
        </p:spPr>
      </p:pic>
      <p:sp>
        <p:nvSpPr>
          <p:cNvPr id="5" name="Управляющая кнопка: назад 4">
            <a:hlinkClick r:id="rId4" action="ppaction://hlinksldjump" highlightClick="1"/>
          </p:cNvPr>
          <p:cNvSpPr/>
          <p:nvPr/>
        </p:nvSpPr>
        <p:spPr>
          <a:xfrm>
            <a:off x="7715272" y="6072206"/>
            <a:ext cx="1071570" cy="571504"/>
          </a:xfrm>
          <a:prstGeom prst="actionButtonBackPreviou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Интерактивная игра Весна пришла\2018-04-06-11-49-24.jpg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14480" y="714356"/>
            <a:ext cx="5660132" cy="21596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	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</a:rPr>
              <a:t>Тает снежок,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</a:rPr>
              <a:t>Ожил лужок,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</a:rPr>
              <a:t>День прибывает.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</a:rPr>
              <a:t>Когда это бывает?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4" name="Picture 2" descr="Фото жизнь - NadyaFilimonova - природа... - весна в лесу.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00364" y="2928934"/>
            <a:ext cx="4644517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Управляющая кнопка: назад 4">
            <a:hlinkClick r:id="rId4" action="ppaction://hlinksldjump" highlightClick="1"/>
          </p:cNvPr>
          <p:cNvSpPr/>
          <p:nvPr/>
        </p:nvSpPr>
        <p:spPr>
          <a:xfrm>
            <a:off x="7715272" y="6072206"/>
            <a:ext cx="1071570" cy="571504"/>
          </a:xfrm>
          <a:prstGeom prst="actionButtonBackPreviou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163</Words>
  <Application>Microsoft Office PowerPoint</Application>
  <PresentationFormat>Экран (4:3)</PresentationFormat>
  <Paragraphs>42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дс40</cp:lastModifiedBy>
  <cp:revision>40</cp:revision>
  <dcterms:created xsi:type="dcterms:W3CDTF">2018-04-05T09:59:59Z</dcterms:created>
  <dcterms:modified xsi:type="dcterms:W3CDTF">2024-03-28T07:08:25Z</dcterms:modified>
</cp:coreProperties>
</file>